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265" r:id="rId2"/>
    <p:sldId id="256" r:id="rId3"/>
    <p:sldId id="425" r:id="rId4"/>
    <p:sldId id="424" r:id="rId5"/>
    <p:sldId id="429" r:id="rId6"/>
    <p:sldId id="471" r:id="rId7"/>
    <p:sldId id="430" r:id="rId8"/>
    <p:sldId id="426" r:id="rId9"/>
    <p:sldId id="432" r:id="rId10"/>
    <p:sldId id="433" r:id="rId11"/>
    <p:sldId id="435" r:id="rId12"/>
    <p:sldId id="434" r:id="rId13"/>
    <p:sldId id="436" r:id="rId14"/>
    <p:sldId id="437" r:id="rId15"/>
    <p:sldId id="438" r:id="rId16"/>
    <p:sldId id="439" r:id="rId17"/>
    <p:sldId id="440" r:id="rId18"/>
    <p:sldId id="441" r:id="rId19"/>
    <p:sldId id="427" r:id="rId20"/>
    <p:sldId id="442" r:id="rId21"/>
    <p:sldId id="443" r:id="rId22"/>
    <p:sldId id="444" r:id="rId23"/>
    <p:sldId id="445" r:id="rId24"/>
    <p:sldId id="446" r:id="rId25"/>
    <p:sldId id="447" r:id="rId26"/>
    <p:sldId id="448" r:id="rId27"/>
    <p:sldId id="449" r:id="rId28"/>
    <p:sldId id="450" r:id="rId29"/>
    <p:sldId id="451" r:id="rId30"/>
    <p:sldId id="452" r:id="rId31"/>
    <p:sldId id="453" r:id="rId32"/>
    <p:sldId id="454" r:id="rId33"/>
    <p:sldId id="455" r:id="rId34"/>
    <p:sldId id="456" r:id="rId35"/>
    <p:sldId id="457" r:id="rId36"/>
    <p:sldId id="474" r:id="rId37"/>
    <p:sldId id="475" r:id="rId38"/>
    <p:sldId id="476" r:id="rId39"/>
    <p:sldId id="477" r:id="rId40"/>
    <p:sldId id="428" r:id="rId41"/>
    <p:sldId id="458" r:id="rId42"/>
    <p:sldId id="459" r:id="rId43"/>
    <p:sldId id="460" r:id="rId44"/>
    <p:sldId id="461" r:id="rId45"/>
    <p:sldId id="462" r:id="rId46"/>
    <p:sldId id="472" r:id="rId47"/>
    <p:sldId id="463" r:id="rId48"/>
    <p:sldId id="464" r:id="rId49"/>
    <p:sldId id="465" r:id="rId50"/>
    <p:sldId id="466" r:id="rId51"/>
    <p:sldId id="467" r:id="rId52"/>
    <p:sldId id="468" r:id="rId53"/>
    <p:sldId id="473" r:id="rId54"/>
    <p:sldId id="469" r:id="rId55"/>
    <p:sldId id="470" r:id="rId56"/>
    <p:sldId id="362" r:id="rId57"/>
  </p:sldIdLst>
  <p:sldSz cx="12192000" cy="6858000"/>
  <p:notesSz cx="6858000" cy="9144000"/>
  <p:embeddedFontLst>
    <p:embeddedFont>
      <p:font typeface="맑은 고딕" panose="020B0503020000020004" pitchFamily="50" charset="-127"/>
      <p:regular r:id="rId60"/>
      <p:bold r:id="rId61"/>
    </p:embeddedFont>
    <p:embeddedFont>
      <p:font typeface="함초롬바탕" panose="020B0600000101010101" charset="-127"/>
      <p:regular r:id="rId62"/>
      <p:bold r:id="rId63"/>
    </p:embeddedFont>
    <p:embeddedFont>
      <p:font typeface="Cambria Math" panose="02040503050406030204" pitchFamily="18" charset="0"/>
      <p:regular r:id="rId64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 userDrawn="1">
          <p15:clr>
            <a:srgbClr val="A4A3A4"/>
          </p15:clr>
        </p15:guide>
        <p15:guide id="2" pos="21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FF6600"/>
    <a:srgbClr val="C35D09"/>
    <a:srgbClr val="FFCC66"/>
    <a:srgbClr val="006699"/>
    <a:srgbClr val="008080"/>
    <a:srgbClr val="009E9A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35" autoAdjust="0"/>
    <p:restoredTop sz="94160" autoAdjust="0"/>
  </p:normalViewPr>
  <p:slideViewPr>
    <p:cSldViewPr showGuides="1">
      <p:cViewPr varScale="1">
        <p:scale>
          <a:sx n="126" d="100"/>
          <a:sy n="126" d="100"/>
        </p:scale>
        <p:origin x="648" y="90"/>
      </p:cViewPr>
      <p:guideLst>
        <p:guide orient="horz" pos="119"/>
        <p:guide pos="21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4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C5448348-3BBF-438C-B6B3-CFE7EE99DB41}" type="datetimeFigureOut">
              <a:rPr lang="ko-KR" altLang="en-US">
                <a:ea typeface="맑은 고딕" panose="020B0503020000020004" pitchFamily="50" charset="-127"/>
              </a:rPr>
              <a:pPr>
                <a:defRPr/>
              </a:pPr>
              <a:t>2021-03-02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4632B0A0-C518-473F-894B-3678E5BC9EC4}" type="slidenum">
              <a:rPr lang="ko-KR" altLang="en-US">
                <a:ea typeface="맑은 고딕" panose="020B0503020000020004" pitchFamily="50" charset="-127"/>
              </a:rPr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3204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C7CD493-52FE-453E-9C73-B137F47C1899}" type="datetimeFigureOut">
              <a:rPr lang="ko-KR" altLang="en-US" smtClean="0"/>
              <a:pPr>
                <a:defRPr/>
              </a:pPr>
              <a:t>2021-03-02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fld id="{4E2122DD-5CDC-4644-867A-DA6BF482A05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76861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833967" y="981075"/>
            <a:ext cx="9582151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제대로 시작하는 기초 </a:t>
            </a:r>
            <a:r>
              <a:rPr kumimoji="0" lang="ko-KR" altLang="en-US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통계학 </a:t>
            </a:r>
            <a:r>
              <a:rPr kumimoji="0" lang="en-US" altLang="ko-KR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0" lang="ko-KR" altLang="en-US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판 </a:t>
            </a:r>
            <a:r>
              <a:rPr kumimoji="0"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Excel </a:t>
            </a:r>
            <a:r>
              <a:rPr kumimoji="0"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활용</a:t>
            </a:r>
            <a:endParaRPr kumimoji="0" lang="de-DE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12801" y="1700213"/>
            <a:ext cx="10655300" cy="10779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ea typeface="맑은 고딕" pitchFamily="50" charset="-127"/>
              </a:rPr>
              <a:t>[</a:t>
            </a:r>
            <a:r>
              <a:rPr kumimoji="0" lang="ko-KR" altLang="en-US" sz="14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b="1" dirty="0">
                <a:ea typeface="맑은 고딕" pitchFamily="50" charset="-127"/>
              </a:rPr>
              <a:t>노경섭</a:t>
            </a:r>
            <a:r>
              <a:rPr kumimoji="0" lang="ko-KR" altLang="en-US" sz="1000" dirty="0">
                <a:ea typeface="맑은 고딕" pitchFamily="50" charset="-127"/>
              </a:rPr>
              <a:t>과 </a:t>
            </a:r>
            <a:r>
              <a:rPr kumimoji="0" lang="ko-KR" altLang="en-US" sz="1000" b="1" dirty="0" err="1">
                <a:ea typeface="맑은 고딕" pitchFamily="50" charset="-127"/>
              </a:rPr>
              <a:t>한빛아카데미</a:t>
            </a:r>
            <a:r>
              <a:rPr kumimoji="0" lang="ko-KR" altLang="en-US" sz="1000" b="1" dirty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벌금에 처할 수 있고 이를 병과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425451" y="404814"/>
            <a:ext cx="11330516" cy="6048375"/>
          </a:xfrm>
          <a:prstGeom prst="roundRect">
            <a:avLst>
              <a:gd name="adj" fmla="val 8163"/>
            </a:avLst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5" name="Picture 2" descr="C:\Documents and Settings\hanb\바탕 화면\한빛아카데미.bm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317" y="5927725"/>
            <a:ext cx="2123016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0668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BEC2A364-43B4-43F3-A411-4F52C1AEEC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11"/>
          <a:stretch/>
        </p:blipFill>
        <p:spPr>
          <a:xfrm>
            <a:off x="1" y="0"/>
            <a:ext cx="12192000" cy="685733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492E1920-9185-4005-A878-17848C90CFFA}"/>
              </a:ext>
            </a:extLst>
          </p:cNvPr>
          <p:cNvSpPr/>
          <p:nvPr userDrawn="1"/>
        </p:nvSpPr>
        <p:spPr>
          <a:xfrm>
            <a:off x="565403" y="5742408"/>
            <a:ext cx="102845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2000" b="1" spc="-150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Chapter</a:t>
            </a:r>
          </a:p>
          <a:p>
            <a:pPr algn="ctr" eaLnBrk="1" latinLnBrk="1" hangingPunct="1">
              <a:defRPr/>
            </a:pPr>
            <a:r>
              <a:rPr lang="en-US" altLang="ko-KR" sz="3200" b="1" spc="-150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10</a:t>
            </a:r>
            <a:endParaRPr lang="ko-KR" altLang="en-US" sz="32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DBFD7C85-48F2-49DE-B570-17C466633B9F}"/>
              </a:ext>
            </a:extLst>
          </p:cNvPr>
          <p:cNvSpPr/>
          <p:nvPr userDrawn="1"/>
        </p:nvSpPr>
        <p:spPr>
          <a:xfrm>
            <a:off x="1847528" y="5711630"/>
            <a:ext cx="40230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5400" b="1" spc="-300" dirty="0">
                <a:ea typeface="맑은 고딕" panose="020B0503020000020004" pitchFamily="50" charset="-127"/>
              </a:rPr>
              <a:t>연관성 분석</a:t>
            </a:r>
            <a:endParaRPr lang="en-US" altLang="ko-KR" sz="5400" b="1" spc="-300" dirty="0"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71E04C14-9F36-435A-93E9-A08E83A151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635977" y="6016912"/>
            <a:ext cx="29803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2400" dirty="0">
                <a:solidFill>
                  <a:srgbClr val="7F7F7F"/>
                </a:solidFill>
                <a:ea typeface="맑은 고딕" panose="020B0503020000020004" pitchFamily="50" charset="-127"/>
              </a:rPr>
              <a:t>Association Analysis</a:t>
            </a:r>
            <a:endParaRPr lang="ko-KR" altLang="en-US" sz="2400" dirty="0">
              <a:solidFill>
                <a:srgbClr val="7F7F7F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7528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12192000" cy="62103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spcBef>
                <a:spcPct val="20000"/>
              </a:spcBef>
              <a:defRPr/>
            </a:pPr>
            <a:endParaRPr lang="ko-KR" altLang="en-US" sz="3200" dirty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3" name="그룹 7"/>
          <p:cNvGrpSpPr>
            <a:grpSpLocks/>
          </p:cNvGrpSpPr>
          <p:nvPr userDrawn="1"/>
        </p:nvGrpSpPr>
        <p:grpSpPr bwMode="auto">
          <a:xfrm>
            <a:off x="7310968" y="44451"/>
            <a:ext cx="4074051" cy="523220"/>
            <a:chOff x="6685508" y="188640"/>
            <a:chExt cx="3056718" cy="521913"/>
          </a:xfrm>
        </p:grpSpPr>
        <p:sp>
          <p:nvSpPr>
            <p:cNvPr id="4" name="직사각형 3"/>
            <p:cNvSpPr/>
            <p:nvPr/>
          </p:nvSpPr>
          <p:spPr>
            <a:xfrm>
              <a:off x="8248211" y="188640"/>
              <a:ext cx="1494015" cy="5219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latinLnBrk="1" hangingPunct="1">
                <a:defRPr/>
              </a:pPr>
              <a:r>
                <a:rPr lang="ko-KR" altLang="en-US" sz="2800" b="1" spc="-150" dirty="0">
                  <a:solidFill>
                    <a:schemeClr val="accent6">
                      <a:lumMod val="75000"/>
                    </a:schemeClr>
                  </a:solidFill>
                  <a:ea typeface="맑은 고딕" panose="020B0503020000020004" pitchFamily="50" charset="-127"/>
                </a:rPr>
                <a:t>연관성</a:t>
              </a:r>
              <a:r>
                <a:rPr lang="en-US" altLang="ko-KR" sz="2800" b="1" spc="-150" dirty="0">
                  <a:solidFill>
                    <a:schemeClr val="accent6">
                      <a:lumMod val="75000"/>
                    </a:schemeClr>
                  </a:solidFill>
                  <a:ea typeface="맑은 고딕" panose="020B0503020000020004" pitchFamily="50" charset="-127"/>
                </a:rPr>
                <a:t> </a:t>
              </a:r>
              <a:r>
                <a:rPr lang="ko-KR" altLang="en-US" sz="2800" b="1" spc="-150" dirty="0">
                  <a:solidFill>
                    <a:schemeClr val="accent6">
                      <a:lumMod val="75000"/>
                    </a:schemeClr>
                  </a:solidFill>
                  <a:ea typeface="맑은 고딕" panose="020B0503020000020004" pitchFamily="50" charset="-127"/>
                </a:rPr>
                <a:t>분석</a:t>
              </a:r>
            </a:p>
          </p:txBody>
        </p:sp>
        <p:sp>
          <p:nvSpPr>
            <p:cNvPr id="5" name="직사각형 4"/>
            <p:cNvSpPr>
              <a:spLocks noChangeArrowheads="1"/>
            </p:cNvSpPr>
            <p:nvPr/>
          </p:nvSpPr>
          <p:spPr bwMode="auto">
            <a:xfrm>
              <a:off x="6685508" y="188640"/>
              <a:ext cx="1236969" cy="52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2000" b="1" dirty="0">
                  <a:solidFill>
                    <a:srgbClr val="984807"/>
                  </a:solidFill>
                  <a:ea typeface="맑은 고딕" panose="020B0503020000020004" pitchFamily="50" charset="-127"/>
                </a:rPr>
                <a:t>Chapter </a:t>
              </a:r>
              <a:r>
                <a:rPr lang="en-US" altLang="ko-KR" sz="2800" b="1" dirty="0">
                  <a:solidFill>
                    <a:srgbClr val="984807"/>
                  </a:solidFill>
                  <a:ea typeface="맑은 고딕" panose="020B0503020000020004" pitchFamily="50" charset="-127"/>
                </a:rPr>
                <a:t>10</a:t>
              </a:r>
              <a:endParaRPr lang="ko-KR" altLang="en-US" sz="2800" b="1" dirty="0">
                <a:solidFill>
                  <a:srgbClr val="984807"/>
                </a:solidFill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12192000" cy="107950"/>
          </a:xfrm>
          <a:prstGeom prst="rect">
            <a:avLst/>
          </a:prstGeom>
          <a:solidFill>
            <a:srgbClr val="FF9933"/>
          </a:solidFill>
          <a:ln>
            <a:noFill/>
          </a:ln>
          <a:extLst>
            <a:ext uri="{91240B29-F687-4F45-9708-019B960494DF}">
              <a14:hiddenLine xmlns:a14="http://schemas.microsoft.com/office/drawing/2010/main" w="222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pic>
        <p:nvPicPr>
          <p:cNvPr id="7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2" t="68494" r="5122" b="13763"/>
          <a:stretch>
            <a:fillRect/>
          </a:stretch>
        </p:blipFill>
        <p:spPr bwMode="auto">
          <a:xfrm>
            <a:off x="7361767" y="5372100"/>
            <a:ext cx="4415367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0187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1_본문(이론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1" y="908050"/>
            <a:ext cx="3119967" cy="0"/>
          </a:xfrm>
          <a:prstGeom prst="line">
            <a:avLst/>
          </a:prstGeom>
          <a:ln w="762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3119967" y="908050"/>
            <a:ext cx="3119967" cy="0"/>
          </a:xfrm>
          <a:prstGeom prst="line">
            <a:avLst/>
          </a:prstGeom>
          <a:ln w="76200">
            <a:solidFill>
              <a:srgbClr val="FF9933">
                <a:alpha val="74902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5952067" y="908050"/>
            <a:ext cx="3119967" cy="0"/>
          </a:xfrm>
          <a:prstGeom prst="line">
            <a:avLst/>
          </a:prstGeom>
          <a:ln w="76200">
            <a:solidFill>
              <a:srgbClr val="FF9933">
                <a:alpha val="49804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9072034" y="908050"/>
            <a:ext cx="3119967" cy="0"/>
          </a:xfrm>
          <a:prstGeom prst="line">
            <a:avLst/>
          </a:prstGeom>
          <a:ln w="76200">
            <a:solidFill>
              <a:srgbClr val="FFCC66">
                <a:alpha val="25098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89E122F1-0D26-4AFD-8146-CDBADC5E921F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/52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433" y="188913"/>
            <a:ext cx="10081120" cy="548680"/>
          </a:xfrm>
        </p:spPr>
        <p:txBody>
          <a:bodyPr/>
          <a:lstStyle>
            <a:lvl1pPr algn="l">
              <a:defRPr sz="26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334434" y="1052736"/>
            <a:ext cx="11522207" cy="5472608"/>
          </a:xfrm>
        </p:spPr>
        <p:txBody>
          <a:bodyPr/>
          <a:lstStyle>
            <a:lvl1pPr marL="266700" indent="-266700">
              <a:lnSpc>
                <a:spcPct val="150000"/>
              </a:lnSpc>
              <a:spcBef>
                <a:spcPts val="0"/>
              </a:spcBef>
              <a:buClr>
                <a:srgbClr val="FF6600"/>
              </a:buClr>
              <a:buFont typeface="Wingdings" pitchFamily="2" charset="2"/>
              <a:buChar char="n"/>
              <a:defRPr sz="2200" b="1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>
                <a:latin typeface="+mn-ea"/>
                <a:ea typeface="+mn-ea"/>
              </a:defRPr>
            </a:lvl2pPr>
            <a:lvl3pPr marL="628650" indent="-180975">
              <a:spcAft>
                <a:spcPts val="300"/>
              </a:spcAft>
              <a:buClr>
                <a:srgbClr val="FF6600"/>
              </a:buClr>
              <a:defRPr sz="1600">
                <a:latin typeface="+mn-ea"/>
                <a:ea typeface="+mn-ea"/>
              </a:defRPr>
            </a:lvl3pPr>
            <a:lvl4pPr marL="809625" indent="-180975">
              <a:spcAft>
                <a:spcPts val="300"/>
              </a:spcAft>
              <a:buClr>
                <a:srgbClr val="FF6600"/>
              </a:buClr>
              <a:buSzPct val="96000"/>
              <a:defRPr sz="1400">
                <a:latin typeface="+mn-ea"/>
                <a:ea typeface="+mn-ea"/>
              </a:defRPr>
            </a:lvl4pPr>
            <a:lvl5pPr marL="990600" indent="-180975">
              <a:buClr>
                <a:srgbClr val="00918E"/>
              </a:buCl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1432667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5A7FD24-7F62-4030-971E-29B57450CF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9E11C3B-CE34-454F-A252-944089E1D96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032104" y="1844824"/>
            <a:ext cx="4703233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8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  <a:endParaRPr lang="ko-KR" altLang="en-US" sz="8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6950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22224"/>
            <a:ext cx="12192000" cy="555625"/>
          </a:xfrm>
          <a:prstGeom prst="rect">
            <a:avLst/>
          </a:prstGeom>
          <a:solidFill>
            <a:srgbClr val="B3E3EE"/>
          </a:solidFill>
          <a:ln>
            <a:noFill/>
          </a:ln>
          <a:extLst>
            <a:ext uri="{91240B29-F687-4F45-9708-019B960494DF}">
              <a14:hiddenLine xmlns:a14="http://schemas.microsoft.com/office/drawing/2010/main" w="222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84667" y="35744"/>
            <a:ext cx="10380133" cy="474662"/>
          </a:xfrm>
        </p:spPr>
        <p:txBody>
          <a:bodyPr>
            <a:noAutofit/>
          </a:bodyPr>
          <a:lstStyle>
            <a:lvl1pPr algn="l">
              <a:defRPr sz="28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740031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EDA75FF-03BC-4C9F-AC76-6F3F52759252}" type="datetime1">
              <a:rPr lang="ko-KR" altLang="en-US"/>
              <a:pPr>
                <a:defRPr/>
              </a:pPr>
              <a:t>2021-03-02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itchFamily="50" charset="-127"/>
              </a:defRPr>
            </a:lvl1pPr>
          </a:lstStyle>
          <a:p>
            <a:fld id="{5562CB9D-A7B3-4F71-81AE-0EBEB578F9B4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85" r:id="rId1"/>
    <p:sldLayoutId id="2147484186" r:id="rId2"/>
    <p:sldLayoutId id="2147484187" r:id="rId3"/>
    <p:sldLayoutId id="2147484188" r:id="rId4"/>
    <p:sldLayoutId id="2147484189" r:id="rId5"/>
    <p:sldLayoutId id="2147484190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8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상관분석의 정의</a:t>
            </a:r>
          </a:p>
        </p:txBody>
      </p:sp>
      <p:sp>
        <p:nvSpPr>
          <p:cNvPr id="4" name="내용 개체 틀 1"/>
          <p:cNvSpPr txBox="1">
            <a:spLocks/>
          </p:cNvSpPr>
          <p:nvPr/>
        </p:nvSpPr>
        <p:spPr bwMode="auto">
          <a:xfrm>
            <a:off x="1774825" y="1066801"/>
            <a:ext cx="86423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ko-KR" altLang="en-US" dirty="0"/>
              <a:t>상관분석</a:t>
            </a:r>
            <a:r>
              <a:rPr kumimoji="0" lang="en-US" altLang="ko-KR" dirty="0"/>
              <a:t>(correlation analysis)</a:t>
            </a:r>
          </a:p>
        </p:txBody>
      </p:sp>
      <p:sp>
        <p:nvSpPr>
          <p:cNvPr id="5" name="내용 개체 틀 1"/>
          <p:cNvSpPr txBox="1">
            <a:spLocks/>
          </p:cNvSpPr>
          <p:nvPr/>
        </p:nvSpPr>
        <p:spPr bwMode="auto">
          <a:xfrm>
            <a:off x="2082800" y="1726458"/>
            <a:ext cx="8334375" cy="406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조사 목적에 맞게 구성된 변수들 간의 연관성을 분석하는 방법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latinLnBrk="0">
              <a:buFont typeface="Wingdings" pitchFamily="2" charset="2"/>
              <a:buChar char="à"/>
              <a:defRPr/>
            </a:pP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상관관계는 두 개의 변수를 기준으로 양의 방향과 음의 방향으로 일정한 규칙이 나타나는 선형관계의 형태와 연관 정도를 수치로 표현한 것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  <a:p>
            <a:pPr latinLnBrk="0">
              <a:buFont typeface="Wingdings" pitchFamily="2" charset="2"/>
              <a:buChar char="à"/>
              <a:defRPr/>
            </a:pP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이 수치를 상관계수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(correlation coefficient)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라 한다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  <a:b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altLang="ko-KR" sz="1600" b="0" dirty="0">
                <a:solidFill>
                  <a:schemeClr val="tx1"/>
                </a:solidFill>
                <a:sym typeface="Wingdings" panose="05000000000000000000" pitchFamily="2" charset="2"/>
              </a:rPr>
              <a:t>Ex. </a:t>
            </a:r>
            <a:r>
              <a:rPr lang="ko-KR" altLang="en-US" sz="1600" b="0" dirty="0">
                <a:solidFill>
                  <a:schemeClr val="tx1"/>
                </a:solidFill>
                <a:sym typeface="Wingdings" panose="05000000000000000000" pitchFamily="2" charset="2"/>
              </a:rPr>
              <a:t>키와 몸무게의 관계</a:t>
            </a:r>
            <a:r>
              <a:rPr lang="en-US" altLang="ko-KR" sz="1600" b="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600" b="0" dirty="0">
                <a:solidFill>
                  <a:schemeClr val="tx1"/>
                </a:solidFill>
                <a:sym typeface="Wingdings" panose="05000000000000000000" pitchFamily="2" charset="2"/>
              </a:rPr>
              <a:t>광고비와 매출액의 관계</a:t>
            </a:r>
            <a:r>
              <a:rPr lang="en-US" altLang="ko-KR" sz="1600" b="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600" b="0" dirty="0">
                <a:solidFill>
                  <a:schemeClr val="tx1"/>
                </a:solidFill>
                <a:sym typeface="Wingdings" panose="05000000000000000000" pitchFamily="2" charset="2"/>
              </a:rPr>
              <a:t>흡연과 수명의 관계 등</a:t>
            </a:r>
            <a:endParaRPr lang="en-US" altLang="ko-KR" sz="1600" b="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</a:t>
            </a:r>
          </a:p>
        </p:txBody>
      </p:sp>
      <p:sp>
        <p:nvSpPr>
          <p:cNvPr id="5" name="내용 개체 틀 1"/>
          <p:cNvSpPr txBox="1">
            <a:spLocks/>
          </p:cNvSpPr>
          <p:nvPr/>
        </p:nvSpPr>
        <p:spPr bwMode="auto">
          <a:xfrm>
            <a:off x="1774825" y="1066801"/>
            <a:ext cx="86423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ko-KR" altLang="en-US" dirty="0"/>
              <a:t>산포도</a:t>
            </a:r>
            <a:r>
              <a:rPr kumimoji="0" lang="en-US" altLang="ko-KR" dirty="0"/>
              <a:t>(scatter diagram)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1"/>
              <p:cNvSpPr txBox="1">
                <a:spLocks/>
              </p:cNvSpPr>
              <p:nvPr/>
            </p:nvSpPr>
            <p:spPr bwMode="auto">
              <a:xfrm>
                <a:off x="2082800" y="1726458"/>
                <a:ext cx="8334375" cy="406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lang="ko-KR" altLang="en-US" sz="1800" b="0" dirty="0">
                    <a:solidFill>
                      <a:schemeClr val="tx1"/>
                    </a:solidFill>
                  </a:rPr>
                  <a:t>두 개의 변수를 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와</a:t>
                </a:r>
                <a14:m>
                  <m:oMath xmlns:m="http://schemas.openxmlformats.org/officeDocument/2006/math">
                    <m:r>
                      <a:rPr lang="ko-KR" altLang="en-US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의 그래프로 나타내어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이들의 분포 정도를 확인</a:t>
                </a:r>
                <a:endParaRPr lang="en-US" altLang="ko-KR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82800" y="1726458"/>
                <a:ext cx="8334375" cy="406399"/>
              </a:xfrm>
              <a:prstGeom prst="rect">
                <a:avLst/>
              </a:prstGeom>
              <a:blipFill>
                <a:blip r:embed="rId2"/>
                <a:stretch>
                  <a:fillRect l="-658" b="-3432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내용 개체 틀 1"/>
          <p:cNvSpPr txBox="1">
            <a:spLocks/>
          </p:cNvSpPr>
          <p:nvPr/>
        </p:nvSpPr>
        <p:spPr bwMode="auto">
          <a:xfrm>
            <a:off x="2082800" y="2564905"/>
            <a:ext cx="7759701" cy="406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20000"/>
              </a:lnSpc>
              <a:buFont typeface="Wingdings" pitchFamily="2" charset="2"/>
              <a:buChar char="à"/>
              <a:defRPr/>
            </a:pP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표본이 가지는 중심경향을 파악한 후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표본이 분포하고 있는 정도를 나타낸 것</a:t>
            </a: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atinLnBrk="0">
              <a:lnSpc>
                <a:spcPct val="120000"/>
              </a:lnSpc>
              <a:buFont typeface="Wingdings" pitchFamily="2" charset="2"/>
              <a:buChar char="à"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atinLnBrk="0">
              <a:lnSpc>
                <a:spcPct val="120000"/>
              </a:lnSpc>
              <a:buFont typeface="Wingdings" pitchFamily="2" charset="2"/>
              <a:buChar char="à"/>
              <a:defRPr/>
            </a:pP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산포도를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나타내는 지표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/>
            </a:r>
            <a:b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: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분산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표준편차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범위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사분위수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백분위수</a:t>
            </a: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</a:t>
            </a:r>
          </a:p>
        </p:txBody>
      </p:sp>
      <p:pic>
        <p:nvPicPr>
          <p:cNvPr id="18435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1" y="1268413"/>
            <a:ext cx="8742363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C6B6076-8064-4ABD-9566-C715E22F7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877" y="1340768"/>
            <a:ext cx="8613746" cy="338437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B8C13F7-4886-48C5-92FD-76C003273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5" y="1196752"/>
            <a:ext cx="9018417" cy="352839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08D7348-554F-4117-BA34-6562EB293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883" y="1124744"/>
            <a:ext cx="6066234" cy="549060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2532" name="직사각형 3"/>
          <p:cNvSpPr>
            <a:spLocks noChangeArrowheads="1"/>
          </p:cNvSpPr>
          <p:nvPr/>
        </p:nvSpPr>
        <p:spPr bwMode="auto">
          <a:xfrm>
            <a:off x="2628901" y="5980113"/>
            <a:ext cx="73453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r>
              <a:rPr lang="ko-KR" altLang="en-US" dirty="0">
                <a:solidFill>
                  <a:srgbClr val="FF0000"/>
                </a:solidFill>
                <a:ea typeface="맑은 고딕" panose="020B0503020000020004" pitchFamily="50" charset="-127"/>
              </a:rPr>
              <a:t>산포도에서 세로축의 </a:t>
            </a:r>
            <a:r>
              <a:rPr lang="ko-KR" altLang="en-US" dirty="0" err="1">
                <a:solidFill>
                  <a:srgbClr val="FF0000"/>
                </a:solidFill>
                <a:ea typeface="맑은 고딕" panose="020B0503020000020004" pitchFamily="50" charset="-127"/>
              </a:rPr>
              <a:t>하한값이</a:t>
            </a:r>
            <a:r>
              <a:rPr lang="ko-KR" altLang="en-US" dirty="0">
                <a:solidFill>
                  <a:srgbClr val="FF0000"/>
                </a:solidFill>
                <a:ea typeface="맑은 고딕" panose="020B0503020000020004" pitchFamily="50" charset="-127"/>
              </a:rPr>
              <a:t> 70이므로, 그 이하의 공간에는 점이 표시되지 않아</a:t>
            </a:r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ea typeface="맑은 고딕" panose="020B0503020000020004" pitchFamily="50" charset="-127"/>
              </a:rPr>
              <a:t>이 결과로는 산포의 방향을 정확하게 파악하기 어려움</a:t>
            </a:r>
            <a:r>
              <a:rPr lang="en-US" altLang="ko-KR" dirty="0">
                <a:solidFill>
                  <a:srgbClr val="FF0000"/>
                </a:solidFill>
                <a:ea typeface="맑은 고딕" panose="020B0503020000020004" pitchFamily="50" charset="-127"/>
              </a:rPr>
              <a:t>.</a:t>
            </a:r>
            <a:endParaRPr lang="ko-KR" altLang="en-US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DE9F435-4F41-4951-A9E0-FDF80E05B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314" y="1422599"/>
            <a:ext cx="6679372" cy="401280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71A292B-31C4-4F83-9332-B3A448D79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6" y="1124744"/>
            <a:ext cx="8641654" cy="544375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_</a:t>
            </a:r>
            <a:r>
              <a:rPr lang="ko-KR" altLang="en-US">
                <a:solidFill>
                  <a:srgbClr val="C00000"/>
                </a:solidFill>
              </a:rPr>
              <a:t>완성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3A99BE0-4F10-4359-BA95-3D0A00EB6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1340768"/>
            <a:ext cx="7920880" cy="520383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79651" y="1371997"/>
            <a:ext cx="6026009" cy="835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  <a:defRPr/>
            </a:pPr>
            <a:r>
              <a:rPr lang="en-US" altLang="ko-KR" sz="4800" b="1" spc="-150" dirty="0">
                <a:ea typeface="맑은 고딕" panose="020B0503020000020004" pitchFamily="50" charset="-127"/>
                <a:cs typeface="+mj-cs"/>
              </a:rPr>
              <a:t>03 </a:t>
            </a:r>
            <a:r>
              <a:rPr lang="ko-KR" altLang="en-US" sz="4800" b="1" spc="-150" dirty="0">
                <a:ea typeface="맑은 고딕" panose="020B0503020000020004" pitchFamily="50" charset="-127"/>
                <a:cs typeface="+mj-cs"/>
              </a:rPr>
              <a:t>공분산과 상관계수</a:t>
            </a:r>
            <a:endParaRPr lang="en-US" altLang="en-US" sz="4800" b="1" spc="-150" dirty="0"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6276" y="2349500"/>
            <a:ext cx="691197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en-US" altLang="ko-KR" b="1" dirty="0">
                <a:solidFill>
                  <a:srgbClr val="FF6600"/>
                </a:solidFill>
                <a:latin typeface="+mn-ea"/>
                <a:ea typeface="맑은 고딕" panose="020B0503020000020004" pitchFamily="50" charset="-127"/>
              </a:rPr>
              <a:t>:: Keywords </a:t>
            </a:r>
            <a:r>
              <a:rPr lang="ko-KR" altLang="en-US" b="1" dirty="0" err="1">
                <a:latin typeface="+mn-ea"/>
                <a:ea typeface="맑은 고딕" panose="020B0503020000020004" pitchFamily="50" charset="-127"/>
              </a:rPr>
              <a:t>공분산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상관계수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공분산</a:t>
            </a:r>
          </a:p>
        </p:txBody>
      </p:sp>
      <p:sp>
        <p:nvSpPr>
          <p:cNvPr id="4" name="내용 개체 틀 1"/>
          <p:cNvSpPr txBox="1">
            <a:spLocks/>
          </p:cNvSpPr>
          <p:nvPr/>
        </p:nvSpPr>
        <p:spPr bwMode="auto">
          <a:xfrm>
            <a:off x="1774825" y="1066801"/>
            <a:ext cx="86423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ko-KR" altLang="en-US" dirty="0" err="1"/>
              <a:t>공분산</a:t>
            </a:r>
            <a:r>
              <a:rPr kumimoji="0" lang="en-US" altLang="ko-KR" dirty="0"/>
              <a:t>(covariance)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1"/>
              <p:cNvSpPr txBox="1">
                <a:spLocks/>
              </p:cNvSpPr>
              <p:nvPr/>
            </p:nvSpPr>
            <p:spPr bwMode="auto">
              <a:xfrm>
                <a:off x="2082800" y="1726458"/>
                <a:ext cx="8334375" cy="406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latinLnBrk="0">
                  <a:buNone/>
                  <a:defRPr/>
                </a:pPr>
                <a:r>
                  <a:rPr lang="ko-KR" altLang="en-US" sz="1800" b="0" dirty="0">
                    <a:solidFill>
                      <a:schemeClr val="tx1"/>
                    </a:solidFill>
                  </a:rPr>
                  <a:t>두 개의 확률변수에 대한 흩어짐의 정도가 동일한 방향인 양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(+)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의 방향인지 혹은 반대 방향인 음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(-)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의 방향인지를 나타내는 수치</a:t>
                </a: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 latinLnBrk="0">
                  <a:buNone/>
                  <a:defRPr/>
                </a:pP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 latinLnBrk="0">
                  <a:buNone/>
                  <a:defRPr/>
                </a:pP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latinLnBrk="0">
                  <a:buFont typeface="Wingdings" pitchFamily="2" charset="2"/>
                  <a:buChar char="à"/>
                  <a:defRPr/>
                </a:pPr>
                <a:r>
                  <a:rPr lang="ko-KR" altLang="en-US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두 변수가 서로 변하는 정도를 수치로 나타낸 것</a:t>
                </a:r>
                <a:r>
                  <a:rPr lang="en-US" altLang="ko-KR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/>
                </a:r>
                <a:br>
                  <a:rPr lang="en-US" altLang="ko-KR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</a:br>
                <a:r>
                  <a:rPr lang="en-US" altLang="ko-KR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/>
                </a:r>
                <a:br>
                  <a:rPr lang="en-US" altLang="ko-KR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</a:br>
                <a:r>
                  <a:rPr lang="en-US" altLang="ko-KR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Ex. 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  <a:sym typeface="Wingdings" panose="05000000000000000000" pitchFamily="2" charset="2"/>
                      </a:rPr>
                      <m:t>𝑥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가 변하면 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  <a:sym typeface="Wingdings" panose="05000000000000000000" pitchFamily="2" charset="2"/>
                      </a:rPr>
                      <m:t>𝑦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는 어떻게 변하는지를 표현</a:t>
                </a:r>
                <a:endParaRPr lang="ko-KR" altLang="en-US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82800" y="1726458"/>
                <a:ext cx="8334375" cy="406399"/>
              </a:xfrm>
              <a:prstGeom prst="rect">
                <a:avLst/>
              </a:prstGeom>
              <a:blipFill>
                <a:blip r:embed="rId2"/>
                <a:stretch>
                  <a:fillRect l="-658" b="-63880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59E73E5-305E-450F-ADE7-A0CC80D4E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394" y="2852935"/>
            <a:ext cx="4271838" cy="27240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162150" y="3477970"/>
            <a:ext cx="7867700" cy="2903358"/>
            <a:chOff x="-2119313" y="2917189"/>
            <a:chExt cx="13382626" cy="4938489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0188" y="2917189"/>
              <a:ext cx="6143625" cy="1876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119313" y="4941029"/>
              <a:ext cx="13382626" cy="2914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765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공분산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171412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확률변수 </a:t>
            </a:r>
            <a:r>
              <a:rPr lang="en-US" altLang="ko-KR" sz="1800" b="0" dirty="0">
                <a:solidFill>
                  <a:schemeClr val="tx1"/>
                </a:solidFill>
              </a:rPr>
              <a:t>X</a:t>
            </a:r>
            <a:r>
              <a:rPr lang="ko-KR" altLang="en-US" sz="1800" b="0" dirty="0">
                <a:solidFill>
                  <a:schemeClr val="tx1"/>
                </a:solidFill>
              </a:rPr>
              <a:t>에 대한 흩어짐의 정도를 분산으로 표시가능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또 다른 확률변수 </a:t>
            </a:r>
            <a:r>
              <a:rPr lang="en-US" altLang="ko-KR" sz="1800" b="0" dirty="0">
                <a:solidFill>
                  <a:schemeClr val="tx1"/>
                </a:solidFill>
              </a:rPr>
              <a:t>Y</a:t>
            </a:r>
            <a:r>
              <a:rPr lang="ko-KR" altLang="en-US" sz="1800" b="0" dirty="0">
                <a:solidFill>
                  <a:schemeClr val="tx1"/>
                </a:solidFill>
              </a:rPr>
              <a:t>에 대한 흩어짐의 정도도 분산으로 표시할 수 있다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>
              <a:buFont typeface="Wingdings" pitchFamily="2" charset="2"/>
              <a:buChar char="à"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이 각각의 분산에 대한 공통점이 </a:t>
            </a:r>
            <a:r>
              <a:rPr lang="ko-KR" altLang="en-US" sz="1800" b="0" dirty="0" err="1">
                <a:solidFill>
                  <a:schemeClr val="tx1"/>
                </a:solidFill>
              </a:rPr>
              <a:t>공분산</a:t>
            </a:r>
            <a:r>
              <a:rPr lang="en-US" altLang="ko-KR" sz="1800" b="0" dirty="0">
                <a:solidFill>
                  <a:schemeClr val="tx1"/>
                </a:solidFill>
              </a:rPr>
              <a:t/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ko-KR" altLang="en-US" sz="1800" b="0" dirty="0">
                <a:solidFill>
                  <a:schemeClr val="tx1"/>
                </a:solidFill>
              </a:rPr>
              <a:t>이에 대한 분석 </a:t>
            </a:r>
            <a:r>
              <a:rPr lang="en-US" altLang="ko-KR" sz="1800" b="0" dirty="0">
                <a:solidFill>
                  <a:schemeClr val="tx1"/>
                </a:solidFill>
              </a:rPr>
              <a:t>: </a:t>
            </a:r>
            <a:r>
              <a:rPr lang="ko-KR" altLang="en-US" sz="1800" b="0" dirty="0" err="1">
                <a:solidFill>
                  <a:schemeClr val="tx1"/>
                </a:solidFill>
              </a:rPr>
              <a:t>공분산</a:t>
            </a:r>
            <a:r>
              <a:rPr lang="ko-KR" altLang="en-US" sz="1800" b="0" dirty="0">
                <a:solidFill>
                  <a:schemeClr val="tx1"/>
                </a:solidFill>
              </a:rPr>
              <a:t> 분석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1"/>
              <p:cNvSpPr txBox="1">
                <a:spLocks/>
              </p:cNvSpPr>
              <p:nvPr/>
            </p:nvSpPr>
            <p:spPr bwMode="auto">
              <a:xfrm>
                <a:off x="2063552" y="2996952"/>
                <a:ext cx="8353623" cy="418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공분산은 </a:t>
                </a:r>
                <a:r>
                  <a:rPr kumimoji="0" lang="en-US" altLang="ko-KR" sz="1800" b="0" dirty="0">
                    <a:solidFill>
                      <a:schemeClr val="tx1"/>
                    </a:solidFill>
                  </a:rPr>
                  <a:t>Co</a:t>
                </a:r>
                <a14:m>
                  <m:oMath xmlns:m="http://schemas.openxmlformats.org/officeDocument/2006/math">
                    <m:r>
                      <a:rPr kumimoji="0" lang="ko-KR" altLang="en-US" sz="1800" b="0" i="1">
                        <a:solidFill>
                          <a:schemeClr val="tx1"/>
                        </a:solidFill>
                        <a:latin typeface="Cambria Math"/>
                      </a:rPr>
                      <m:t>𝜐</m:t>
                    </m:r>
                    <m:r>
                      <a:rPr kumimoji="0"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d>
                      <m:dPr>
                        <m:ctrlPr>
                          <a:rPr kumimoji="0"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  <m:r>
                          <a:rPr kumimoji="0"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r>
                          <a:rPr kumimoji="0"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kumimoji="0" lang="ko-KR" altLang="en-US" sz="1800" b="0" i="1">
                        <a:solidFill>
                          <a:schemeClr val="tx1"/>
                        </a:solidFill>
                        <a:latin typeface="Cambria Math"/>
                      </a:rPr>
                      <m:t>로</m:t>
                    </m:r>
                    <m:r>
                      <a:rPr kumimoji="0"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kumimoji="0" lang="ko-KR" altLang="en-US" sz="1800" b="0" i="1">
                        <a:solidFill>
                          <a:schemeClr val="tx1"/>
                        </a:solidFill>
                        <a:latin typeface="Cambria Math"/>
                      </a:rPr>
                      <m:t>표현하며</m:t>
                    </m:r>
                    <m:r>
                      <a:rPr kumimoji="0"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,</m:t>
                    </m:r>
                  </m:oMath>
                </a14:m>
                <a:endParaRPr kumimoji="0" lang="ko-KR" altLang="en-US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3552" y="2996952"/>
                <a:ext cx="8353623" cy="418354"/>
              </a:xfrm>
              <a:prstGeom prst="rect">
                <a:avLst/>
              </a:prstGeom>
              <a:blipFill>
                <a:blip r:embed="rId4"/>
                <a:stretch>
                  <a:fillRect l="-657" b="-3382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공분산</a:t>
            </a:r>
          </a:p>
        </p:txBody>
      </p:sp>
      <p:pic>
        <p:nvPicPr>
          <p:cNvPr id="28675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1341439"/>
            <a:ext cx="8642350" cy="99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공분산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</a:t>
            </a:r>
            <a:r>
              <a:rPr lang="en-US" altLang="ko-KR">
                <a:solidFill>
                  <a:srgbClr val="C00000"/>
                </a:solidFill>
              </a:rPr>
              <a:t>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 rot="5400000">
            <a:off x="2782888" y="6367264"/>
            <a:ext cx="360362" cy="360362"/>
          </a:xfrm>
          <a:prstGeom prst="rect">
            <a:avLst/>
          </a:prstGeom>
        </p:spPr>
        <p:txBody>
          <a:bodyPr anchor="ctr">
            <a:normAutofit fontScale="55000" lnSpcReduction="20000"/>
          </a:bodyPr>
          <a:lstStyle/>
          <a:p>
            <a:pPr>
              <a:defRPr/>
            </a:pPr>
            <a:r>
              <a:rPr lang="en-US" altLang="ko-KR" sz="3600" dirty="0">
                <a:ea typeface="맑은 고딕" panose="020B0503020000020004" pitchFamily="50" charset="-127"/>
              </a:rPr>
              <a:t>…</a:t>
            </a:r>
            <a:endParaRPr lang="ko-KR" altLang="en-US" sz="3600" dirty="0"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 rot="5400000">
            <a:off x="4943476" y="6367264"/>
            <a:ext cx="360362" cy="360363"/>
          </a:xfrm>
          <a:prstGeom prst="rect">
            <a:avLst/>
          </a:prstGeom>
        </p:spPr>
        <p:txBody>
          <a:bodyPr anchor="ctr">
            <a:normAutofit fontScale="55000" lnSpcReduction="20000"/>
          </a:bodyPr>
          <a:lstStyle/>
          <a:p>
            <a:pPr>
              <a:defRPr/>
            </a:pPr>
            <a:r>
              <a:rPr lang="en-US" altLang="ko-KR" sz="3600" dirty="0">
                <a:ea typeface="맑은 고딕" panose="020B0503020000020004" pitchFamily="50" charset="-127"/>
              </a:rPr>
              <a:t>…</a:t>
            </a:r>
            <a:endParaRPr lang="ko-KR" altLang="en-US" sz="3600" dirty="0"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 rot="5400000">
            <a:off x="7586663" y="6367264"/>
            <a:ext cx="360362" cy="360362"/>
          </a:xfrm>
          <a:prstGeom prst="rect">
            <a:avLst/>
          </a:prstGeom>
        </p:spPr>
        <p:txBody>
          <a:bodyPr anchor="ctr">
            <a:normAutofit fontScale="55000" lnSpcReduction="20000"/>
          </a:bodyPr>
          <a:lstStyle/>
          <a:p>
            <a:pPr>
              <a:defRPr/>
            </a:pPr>
            <a:r>
              <a:rPr lang="en-US" altLang="ko-KR" sz="3600" dirty="0">
                <a:ea typeface="맑은 고딕" panose="020B0503020000020004" pitchFamily="50" charset="-127"/>
              </a:rPr>
              <a:t>…</a:t>
            </a:r>
            <a:endParaRPr lang="ko-KR" altLang="en-US" sz="3600" dirty="0">
              <a:ea typeface="맑은 고딕" panose="020B0503020000020004" pitchFamily="50" charset="-127"/>
            </a:endParaRPr>
          </a:p>
        </p:txBody>
      </p:sp>
      <p:sp>
        <p:nvSpPr>
          <p:cNvPr id="11" name="내용 개체 틀 1"/>
          <p:cNvSpPr>
            <a:spLocks noGrp="1"/>
          </p:cNvSpPr>
          <p:nvPr>
            <p:ph idx="1"/>
          </p:nvPr>
        </p:nvSpPr>
        <p:spPr>
          <a:xfrm>
            <a:off x="1774825" y="1066802"/>
            <a:ext cx="8642350" cy="41798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sz="1800" b="0" dirty="0" err="1">
                <a:solidFill>
                  <a:schemeClr val="tx1"/>
                </a:solidFill>
              </a:rPr>
              <a:t>공분산을</a:t>
            </a:r>
            <a:r>
              <a:rPr lang="ko-KR" altLang="en-US" sz="1800" b="0" dirty="0">
                <a:solidFill>
                  <a:schemeClr val="tx1"/>
                </a:solidFill>
              </a:rPr>
              <a:t> 구하기 위해 광고비와 매출액에 대한 평균을 구하면</a:t>
            </a:r>
          </a:p>
        </p:txBody>
      </p:sp>
      <p:sp>
        <p:nvSpPr>
          <p:cNvPr id="12" name="내용 개체 틀 1"/>
          <p:cNvSpPr txBox="1">
            <a:spLocks/>
          </p:cNvSpPr>
          <p:nvPr/>
        </p:nvSpPr>
        <p:spPr bwMode="auto">
          <a:xfrm>
            <a:off x="1774825" y="3140969"/>
            <a:ext cx="8642350" cy="417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kumimoji="0" lang="ko-KR" altLang="en-US" sz="1800" b="0" dirty="0">
                <a:solidFill>
                  <a:schemeClr val="tx1"/>
                </a:solidFill>
              </a:rPr>
              <a:t>광고비의 편차와 매출액의 편차를 계산하면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0" y="3660491"/>
            <a:ext cx="7420695" cy="2634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444B143-AD24-409E-8D23-A64E5F03B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773" y="1742206"/>
            <a:ext cx="4565368" cy="114134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공분산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</a:t>
            </a:r>
            <a:r>
              <a:rPr lang="en-US" altLang="ko-KR">
                <a:solidFill>
                  <a:srgbClr val="C00000"/>
                </a:solidFill>
              </a:rPr>
              <a:t>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1774825" y="1282826"/>
            <a:ext cx="8642350" cy="41798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각 연도별 광고비 편차와 연도별 매출액 편차를 곱한 값을 모두 더하면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1"/>
              <p:cNvSpPr txBox="1">
                <a:spLocks/>
              </p:cNvSpPr>
              <p:nvPr/>
            </p:nvSpPr>
            <p:spPr bwMode="auto">
              <a:xfrm>
                <a:off x="2063552" y="1714874"/>
                <a:ext cx="7128792" cy="417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ko-KR" sz="1800" b="0" i="1" dirty="0">
                          <a:solidFill>
                            <a:schemeClr val="tx1"/>
                          </a:solidFill>
                          <a:latin typeface="Cambria Math"/>
                        </a:rPr>
                        <m:t>17.103 + 244.976 + ··· + 27.502 + 188.298 = 703.4</m:t>
                      </m:r>
                    </m:oMath>
                  </m:oMathPara>
                </a14:m>
                <a:endParaRPr kumimoji="0" lang="ko-KR" altLang="en-US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3552" y="1714874"/>
                <a:ext cx="7128792" cy="4179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1"/>
              <p:cNvSpPr txBox="1">
                <a:spLocks/>
              </p:cNvSpPr>
              <p:nvPr/>
            </p:nvSpPr>
            <p:spPr bwMode="auto">
              <a:xfrm>
                <a:off x="1774825" y="2722986"/>
                <a:ext cx="8642350" cy="417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따라서 </a:t>
                </a:r>
                <a:r>
                  <a:rPr kumimoji="0" lang="ko-KR" altLang="en-US" sz="1800" b="0" dirty="0" err="1">
                    <a:solidFill>
                      <a:schemeClr val="tx1"/>
                    </a:solidFill>
                  </a:rPr>
                  <a:t>공분산은</a:t>
                </a:r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 연도의 개수 </a:t>
                </a:r>
                <a14:m>
                  <m:oMath xmlns:m="http://schemas.openxmlformats.org/officeDocument/2006/math">
                    <m:r>
                      <a:rPr kumimoji="0"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15</m:t>
                    </m:r>
                  </m:oMath>
                </a14:m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로 나누면</a:t>
                </a:r>
              </a:p>
            </p:txBody>
          </p:sp>
        </mc:Choice>
        <mc:Fallback xmlns="">
          <p:sp>
            <p:nvSpPr>
              <p:cNvPr id="7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4825" y="2722986"/>
                <a:ext cx="8642350" cy="417983"/>
              </a:xfrm>
              <a:prstGeom prst="rect">
                <a:avLst/>
              </a:prstGeom>
              <a:blipFill>
                <a:blip r:embed="rId3"/>
                <a:stretch>
                  <a:fillRect l="-564" b="-323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1"/>
              <p:cNvSpPr txBox="1">
                <a:spLocks/>
              </p:cNvSpPr>
              <p:nvPr/>
            </p:nvSpPr>
            <p:spPr bwMode="auto">
              <a:xfrm>
                <a:off x="2063552" y="3089896"/>
                <a:ext cx="7128792" cy="987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ko-KR" sz="1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altLang="ko-KR" sz="1800" b="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703.4</m:t>
                          </m:r>
                        </m:num>
                        <m:den>
                          <m:r>
                            <a:rPr kumimoji="0" lang="en-US" altLang="ko-KR" sz="1800" b="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15</m:t>
                          </m:r>
                        </m:den>
                      </m:f>
                      <m:r>
                        <a:rPr kumimoji="0" lang="en-US" altLang="ko-KR" sz="1800" b="0" i="1" dirty="0">
                          <a:solidFill>
                            <a:schemeClr val="tx1"/>
                          </a:solidFill>
                          <a:latin typeface="Cambria Math"/>
                        </a:rPr>
                        <m:t> =46.898</m:t>
                      </m:r>
                    </m:oMath>
                  </m:oMathPara>
                </a14:m>
                <a:endParaRPr kumimoji="0" lang="ko-KR" altLang="en-US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3552" y="3089896"/>
                <a:ext cx="7128792" cy="9871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공분산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</a:t>
            </a:r>
            <a:r>
              <a:rPr lang="en-US" altLang="ko-KR">
                <a:solidFill>
                  <a:srgbClr val="C00000"/>
                </a:solidFill>
              </a:rPr>
              <a:t> 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0E54109-C026-46E0-A9D9-7FE09491A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029" y="1117971"/>
            <a:ext cx="7411941" cy="555111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공분산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</a:t>
            </a:r>
            <a:r>
              <a:rPr lang="en-US" altLang="ko-KR">
                <a:solidFill>
                  <a:srgbClr val="C00000"/>
                </a:solidFill>
              </a:rPr>
              <a:t> 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0FB6F05-A24E-4196-82A7-9717203FC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249" y="1124744"/>
            <a:ext cx="7273502" cy="544485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공분산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</a:t>
            </a:r>
            <a:r>
              <a:rPr lang="en-US" altLang="ko-KR">
                <a:solidFill>
                  <a:srgbClr val="C00000"/>
                </a:solidFill>
              </a:rPr>
              <a:t> 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_</a:t>
            </a:r>
            <a:r>
              <a:rPr lang="ko-KR" altLang="en-US">
                <a:solidFill>
                  <a:srgbClr val="C00000"/>
                </a:solidFill>
              </a:rPr>
              <a:t>완성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DB75771-0338-48BC-9A3F-9BC48893E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6" y="1124743"/>
            <a:ext cx="8929686" cy="470121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상관계수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상관계수</a:t>
            </a:r>
            <a:r>
              <a:rPr lang="en-US" altLang="ko-KR" dirty="0"/>
              <a:t>(correlation coefficient)</a:t>
            </a: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dirty="0" err="1">
                <a:solidFill>
                  <a:schemeClr val="tx1"/>
                </a:solidFill>
              </a:rPr>
              <a:t>공분산을</a:t>
            </a:r>
            <a:r>
              <a:rPr lang="ko-KR" altLang="en-US" sz="1800" dirty="0">
                <a:solidFill>
                  <a:schemeClr val="tx1"/>
                </a:solidFill>
              </a:rPr>
              <a:t> 표준화한 값</a:t>
            </a:r>
            <a:endParaRPr lang="en-US" altLang="ko-KR" sz="1800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à"/>
              <a:defRPr/>
            </a:pPr>
            <a:r>
              <a:rPr lang="ko-KR" altLang="en-US" sz="1800" b="0" dirty="0" err="1">
                <a:solidFill>
                  <a:schemeClr val="tx1"/>
                </a:solidFill>
                <a:sym typeface="Wingdings" panose="05000000000000000000" pitchFamily="2" charset="2"/>
              </a:rPr>
              <a:t>공분산을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계산하여 결과값을 얻더라도 크기만 짐작할 수 있으며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</a:t>
            </a:r>
            <a:b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계산된 결과로 어떠한 관계인지 정확히 파악하기 힘듦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  <a:b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/>
            </a:r>
            <a:b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∴ </a:t>
            </a:r>
            <a:r>
              <a:rPr lang="ko-KR" altLang="en-US" sz="18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공분산의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한계를 극복하기 위해 표준화된 </a:t>
            </a:r>
            <a:r>
              <a:rPr lang="ko-KR" altLang="en-US" sz="18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공분산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계수를 상관계수라고 한다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  <a:endParaRPr lang="ko-KR" altLang="en-US" sz="18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상관계수</a:t>
            </a: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1952625" y="1530129"/>
            <a:ext cx="8407400" cy="41910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sz="1800" b="0" dirty="0" err="1">
                <a:solidFill>
                  <a:schemeClr val="tx1"/>
                </a:solidFill>
              </a:rPr>
              <a:t>공분산이</a:t>
            </a:r>
            <a:r>
              <a:rPr lang="ko-KR" altLang="en-US" sz="1800" b="0" dirty="0">
                <a:solidFill>
                  <a:schemeClr val="tx1"/>
                </a:solidFill>
              </a:rPr>
              <a:t>                                             일 때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endParaRPr lang="ko-KR" altLang="en-US" sz="1800" b="0" dirty="0">
              <a:solidFill>
                <a:schemeClr val="tx1"/>
              </a:solidFill>
            </a:endParaRPr>
          </a:p>
        </p:txBody>
      </p:sp>
      <p:sp>
        <p:nvSpPr>
          <p:cNvPr id="9" name="내용 개체 틀 1"/>
          <p:cNvSpPr txBox="1">
            <a:spLocks/>
          </p:cNvSpPr>
          <p:nvPr/>
        </p:nvSpPr>
        <p:spPr bwMode="auto">
          <a:xfrm>
            <a:off x="1952625" y="2535701"/>
            <a:ext cx="84074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kumimoji="0" lang="ko-KR" altLang="en-US" sz="1800" b="0" dirty="0">
                <a:solidFill>
                  <a:schemeClr val="tx1"/>
                </a:solidFill>
              </a:rPr>
              <a:t>상관계수는 </a:t>
            </a:r>
          </a:p>
        </p:txBody>
      </p:sp>
      <p:sp>
        <p:nvSpPr>
          <p:cNvPr id="10" name="내용 개체 틀 1"/>
          <p:cNvSpPr txBox="1">
            <a:spLocks/>
          </p:cNvSpPr>
          <p:nvPr/>
        </p:nvSpPr>
        <p:spPr bwMode="auto">
          <a:xfrm>
            <a:off x="1952625" y="3898966"/>
            <a:ext cx="84074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kumimoji="0" lang="ko-KR" altLang="en-US" sz="1800" b="0" dirty="0">
                <a:solidFill>
                  <a:schemeClr val="tx1"/>
                </a:solidFill>
              </a:rPr>
              <a:t>이를 정리하면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312200" y="5200041"/>
                <a:ext cx="5047320" cy="91440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pPr latinLnBrk="1">
                  <a:lnSpc>
                    <a:spcPct val="170000"/>
                  </a:lnSpc>
                  <a:spcBef>
                    <a:spcPts val="0"/>
                  </a:spcBef>
                  <a:buClr>
                    <a:srgbClr val="FF6600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altLang="ko-KR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kumimoji="0" lang="ko-KR" altLang="en-US">
                              <a:latin typeface="Cambria Math"/>
                              <a:ea typeface="+mn-ea"/>
                            </a:rPr>
                            <m:t>상관계수</m:t>
                          </m:r>
                        </m:e>
                      </m:d>
                      <m:r>
                        <a:rPr kumimoji="0" lang="en-US" altLang="ko-KR">
                          <a:latin typeface="Cambria Math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kumimoji="0" lang="en-US" altLang="ko-KR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US" altLang="ko-KR">
                              <a:latin typeface="Cambria Math"/>
                              <a:ea typeface="+mn-ea"/>
                            </a:rPr>
                            <m:t>(</m:t>
                          </m:r>
                          <m:r>
                            <a:rPr kumimoji="0" lang="ko-KR" altLang="en-US">
                              <a:latin typeface="Cambria Math"/>
                              <a:ea typeface="+mn-ea"/>
                            </a:rPr>
                            <m:t>공분산</m:t>
                          </m:r>
                          <m:r>
                            <a:rPr kumimoji="0" lang="en-US" altLang="ko-KR">
                              <a:latin typeface="Cambria Math"/>
                              <a:ea typeface="+mn-ea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ctrlPr>
                                <a:rPr kumimoji="0" lang="en-US" altLang="ko-KR" i="1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r>
                                <a:rPr kumimoji="0" lang="en-US" altLang="ko-KR">
                                  <a:latin typeface="Cambria Math"/>
                                  <a:ea typeface="+mn-ea"/>
                                </a:rPr>
                                <m:t>𝑋</m:t>
                              </m:r>
                              <m:r>
                                <a:rPr kumimoji="0" lang="ko-KR" altLang="en-US">
                                  <a:latin typeface="Cambria Math"/>
                                  <a:ea typeface="+mn-ea"/>
                                </a:rPr>
                                <m:t>의</m:t>
                              </m:r>
                              <m:r>
                                <a:rPr kumimoji="0" lang="en-US" altLang="ko-KR">
                                  <a:latin typeface="Cambria Math"/>
                                  <a:ea typeface="+mn-ea"/>
                                </a:rPr>
                                <m:t> </m:t>
                              </m:r>
                              <m:r>
                                <a:rPr kumimoji="0" lang="ko-KR" altLang="en-US">
                                  <a:latin typeface="Cambria Math"/>
                                  <a:ea typeface="+mn-ea"/>
                                </a:rPr>
                                <m:t>표준편차</m:t>
                              </m:r>
                            </m:e>
                          </m:d>
                          <m:r>
                            <a:rPr kumimoji="0" lang="en-US" altLang="ko-KR">
                              <a:latin typeface="Cambria Math"/>
                              <a:ea typeface="+mn-ea"/>
                            </a:rPr>
                            <m:t>×(</m:t>
                          </m:r>
                          <m:r>
                            <a:rPr kumimoji="0" lang="en-US" altLang="ko-KR">
                              <a:latin typeface="Cambria Math"/>
                              <a:ea typeface="+mn-ea"/>
                            </a:rPr>
                            <m:t>𝑌</m:t>
                          </m:r>
                          <m:r>
                            <a:rPr kumimoji="0" lang="ko-KR" altLang="en-US">
                              <a:latin typeface="Cambria Math"/>
                              <a:ea typeface="+mn-ea"/>
                            </a:rPr>
                            <m:t>의</m:t>
                          </m:r>
                          <m:r>
                            <a:rPr kumimoji="0" lang="en-US" altLang="ko-KR">
                              <a:latin typeface="Cambria Math"/>
                              <a:ea typeface="+mn-ea"/>
                            </a:rPr>
                            <m:t> </m:t>
                          </m:r>
                          <m:r>
                            <a:rPr kumimoji="0" lang="ko-KR" altLang="en-US">
                              <a:latin typeface="Cambria Math"/>
                              <a:ea typeface="+mn-ea"/>
                            </a:rPr>
                            <m:t>표준편차</m:t>
                          </m:r>
                          <m:r>
                            <a:rPr kumimoji="0" lang="en-US" altLang="ko-KR">
                              <a:latin typeface="Cambria Math"/>
                              <a:ea typeface="+mn-ea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0"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200" y="5200041"/>
                <a:ext cx="504732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D0E0947-5ACD-4D48-A9AF-2CF2B362F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680" y="1217014"/>
            <a:ext cx="3240360" cy="8375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C8E38F88-95E0-49B1-8820-A1B04D5A9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696" y="2514546"/>
            <a:ext cx="5010150" cy="10763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DAB65A8C-770A-4F04-8EE6-6C7D7B0CC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3592" y="4478238"/>
            <a:ext cx="8943975" cy="6286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그룹 9"/>
          <p:cNvGrpSpPr>
            <a:grpSpLocks/>
          </p:cNvGrpSpPr>
          <p:nvPr/>
        </p:nvGrpSpPr>
        <p:grpSpPr bwMode="auto">
          <a:xfrm>
            <a:off x="2166938" y="3309939"/>
            <a:ext cx="6953250" cy="719137"/>
            <a:chOff x="643260" y="3173386"/>
            <a:chExt cx="6953076" cy="720000"/>
          </a:xfrm>
        </p:grpSpPr>
        <p:sp>
          <p:nvSpPr>
            <p:cNvPr id="42" name="직사각형 32"/>
            <p:cNvSpPr/>
            <p:nvPr/>
          </p:nvSpPr>
          <p:spPr>
            <a:xfrm>
              <a:off x="643260" y="3225836"/>
              <a:ext cx="728644" cy="608743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 b="1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754595" y="3294665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1" latinLnBrk="1" hangingPunct="1">
                <a:defRPr/>
              </a:pPr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03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  <p:sp>
          <p:nvSpPr>
            <p:cNvPr id="14" name="직사각형 32"/>
            <p:cNvSpPr/>
            <p:nvPr/>
          </p:nvSpPr>
          <p:spPr>
            <a:xfrm>
              <a:off x="1359204" y="3173386"/>
              <a:ext cx="6237132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직사각형 23"/>
            <p:cNvSpPr>
              <a:spLocks noChangeArrowheads="1"/>
            </p:cNvSpPr>
            <p:nvPr/>
          </p:nvSpPr>
          <p:spPr bwMode="auto">
            <a:xfrm>
              <a:off x="1496616" y="3318602"/>
              <a:ext cx="4824536" cy="402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공분산과 상관계수</a:t>
              </a:r>
              <a:endParaRPr lang="en-US" altLang="en-US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243" name="그룹 11"/>
          <p:cNvGrpSpPr>
            <a:grpSpLocks/>
          </p:cNvGrpSpPr>
          <p:nvPr/>
        </p:nvGrpSpPr>
        <p:grpSpPr bwMode="auto">
          <a:xfrm>
            <a:off x="2166938" y="1057275"/>
            <a:ext cx="6953250" cy="719138"/>
            <a:chOff x="643260" y="980728"/>
            <a:chExt cx="6953076" cy="720000"/>
          </a:xfrm>
        </p:grpSpPr>
        <p:sp>
          <p:nvSpPr>
            <p:cNvPr id="37" name="직사각형 32"/>
            <p:cNvSpPr/>
            <p:nvPr/>
          </p:nvSpPr>
          <p:spPr>
            <a:xfrm>
              <a:off x="643260" y="1033179"/>
              <a:ext cx="728644" cy="608741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 b="1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754594" y="1101879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1" latinLnBrk="1" hangingPunct="1">
                <a:defRPr/>
              </a:pPr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01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32"/>
            <p:cNvSpPr/>
            <p:nvPr/>
          </p:nvSpPr>
          <p:spPr>
            <a:xfrm>
              <a:off x="1359204" y="980728"/>
              <a:ext cx="6237132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직사각형 23"/>
            <p:cNvSpPr>
              <a:spLocks noChangeArrowheads="1"/>
            </p:cNvSpPr>
            <p:nvPr/>
          </p:nvSpPr>
          <p:spPr bwMode="auto">
            <a:xfrm>
              <a:off x="1496616" y="1135069"/>
              <a:ext cx="4824536" cy="4026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연관성 분석</a:t>
              </a:r>
              <a:endParaRPr lang="en-US" altLang="en-US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244" name="그룹 10"/>
          <p:cNvGrpSpPr>
            <a:grpSpLocks/>
          </p:cNvGrpSpPr>
          <p:nvPr/>
        </p:nvGrpSpPr>
        <p:grpSpPr bwMode="auto">
          <a:xfrm>
            <a:off x="2166938" y="2178051"/>
            <a:ext cx="6953250" cy="720725"/>
            <a:chOff x="643260" y="2077057"/>
            <a:chExt cx="6953076" cy="720000"/>
          </a:xfrm>
        </p:grpSpPr>
        <p:sp>
          <p:nvSpPr>
            <p:cNvPr id="39" name="직사각형 32"/>
            <p:cNvSpPr/>
            <p:nvPr/>
          </p:nvSpPr>
          <p:spPr>
            <a:xfrm>
              <a:off x="643260" y="2148423"/>
              <a:ext cx="728644" cy="608987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 b="1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endParaRPr>
            </a:p>
          </p:txBody>
        </p:sp>
        <p:sp>
          <p:nvSpPr>
            <p:cNvPr id="18" name="직사각형 32"/>
            <p:cNvSpPr/>
            <p:nvPr/>
          </p:nvSpPr>
          <p:spPr>
            <a:xfrm>
              <a:off x="1359204" y="2077057"/>
              <a:ext cx="6237132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eaLnBrk="1" latinLnBrk="1" hangingPunct="1">
                <a:defRPr/>
              </a:pPr>
              <a:endParaRPr lang="ko-KR" altLang="en-US" dirty="0"/>
            </a:p>
          </p:txBody>
        </p:sp>
        <p:sp>
          <p:nvSpPr>
            <p:cNvPr id="24" name="직사각형 23"/>
            <p:cNvSpPr>
              <a:spLocks noChangeArrowheads="1"/>
            </p:cNvSpPr>
            <p:nvPr/>
          </p:nvSpPr>
          <p:spPr bwMode="auto">
            <a:xfrm>
              <a:off x="1496616" y="2227029"/>
              <a:ext cx="4824536" cy="401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상관분석</a:t>
              </a:r>
              <a:endParaRPr lang="en-US" altLang="en-US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2279577" y="2319264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en-US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02</a:t>
            </a:r>
            <a:endParaRPr lang="en-US" altLang="ko-KR" sz="2400" b="1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목 차</a:t>
            </a:r>
          </a:p>
        </p:txBody>
      </p:sp>
      <p:grpSp>
        <p:nvGrpSpPr>
          <p:cNvPr id="10248" name="그룹 9"/>
          <p:cNvGrpSpPr>
            <a:grpSpLocks/>
          </p:cNvGrpSpPr>
          <p:nvPr/>
        </p:nvGrpSpPr>
        <p:grpSpPr bwMode="auto">
          <a:xfrm>
            <a:off x="2166938" y="4438650"/>
            <a:ext cx="6953250" cy="719138"/>
            <a:chOff x="643260" y="3173386"/>
            <a:chExt cx="6953076" cy="720000"/>
          </a:xfrm>
        </p:grpSpPr>
        <p:sp>
          <p:nvSpPr>
            <p:cNvPr id="22" name="직사각형 32"/>
            <p:cNvSpPr/>
            <p:nvPr/>
          </p:nvSpPr>
          <p:spPr>
            <a:xfrm>
              <a:off x="643260" y="3225837"/>
              <a:ext cx="728644" cy="608741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 b="1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754602" y="3294665"/>
              <a:ext cx="540519" cy="462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1" latinLnBrk="1" hangingPunct="1">
                <a:defRPr/>
              </a:pPr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04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  <p:sp>
          <p:nvSpPr>
            <p:cNvPr id="26" name="직사각형 32"/>
            <p:cNvSpPr/>
            <p:nvPr/>
          </p:nvSpPr>
          <p:spPr>
            <a:xfrm>
              <a:off x="1359204" y="3173386"/>
              <a:ext cx="6237132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직사각형 23"/>
            <p:cNvSpPr>
              <a:spLocks noChangeArrowheads="1"/>
            </p:cNvSpPr>
            <p:nvPr/>
          </p:nvSpPr>
          <p:spPr bwMode="auto">
            <a:xfrm>
              <a:off x="1496616" y="3318602"/>
              <a:ext cx="4824536" cy="4026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교차분석</a:t>
              </a:r>
              <a:endParaRPr lang="en-US" altLang="en-US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상관계수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AE3437A-4DED-428F-B606-68A2BA161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556792"/>
            <a:ext cx="9296400" cy="208597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상관계수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BF6F37E-4942-4EB4-85E0-171358EBA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2" y="1484784"/>
            <a:ext cx="9667875" cy="10477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상관계수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1774825" y="1196753"/>
            <a:ext cx="8642350" cy="41798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광고비와 매출액이 표준편차를 구하면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F462593-8647-474A-A3EC-9E294A771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818" y="1700808"/>
            <a:ext cx="6986364" cy="24394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0802FD59-3E29-428D-A1F8-768882B6F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818" y="4140262"/>
            <a:ext cx="6986364" cy="154216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상관계수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CAF79C7-366B-4ABE-9C88-D0936E337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6" y="1196752"/>
            <a:ext cx="8857678" cy="464975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상관계수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024BF92-E568-49D4-A687-D25CB569A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783" y="1052736"/>
            <a:ext cx="7682433" cy="574813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상관계수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_</a:t>
            </a:r>
            <a:r>
              <a:rPr lang="ko-KR" altLang="en-US">
                <a:solidFill>
                  <a:srgbClr val="C00000"/>
                </a:solidFill>
              </a:rPr>
              <a:t>완성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B31B07B-0D0A-4219-9100-5497E693C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124744"/>
            <a:ext cx="8991600" cy="471487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상관계수의 유의성 판단하기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B5BD686-2E8B-463D-94CD-20D28DA92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2" y="1412776"/>
            <a:ext cx="966787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4490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상관계수의 유의성 판단하기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236B75D-C0B9-47DB-AFCD-C5022DA12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6" y="1124744"/>
            <a:ext cx="522915" cy="3600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9149D3A-EF02-495B-B1BE-122F999C217D}"/>
              </a:ext>
            </a:extLst>
          </p:cNvPr>
          <p:cNvSpPr txBox="1"/>
          <p:nvPr/>
        </p:nvSpPr>
        <p:spPr>
          <a:xfrm>
            <a:off x="1919536" y="1651546"/>
            <a:ext cx="9505056" cy="13601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상관계수에 대한 유의성을 판단하는 과정에서 우선 가설을 먼저 수립해야 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상관계수는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으로 갈수록 상관관계가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0, -1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로 갈수록 연관성이 크다는 것을 의미하므로 가설은 다음과 같다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33094652-3121-4C2B-86D9-5CCCED721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350" y="3199206"/>
            <a:ext cx="278130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46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상관계수의 유의성 판단하기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097D45D-638E-4EFC-81F0-05E38E67A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960" y="1057670"/>
            <a:ext cx="5828162" cy="57283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F66A1A1-0A3A-434A-87B1-8C5A26A3025E}"/>
              </a:ext>
            </a:extLst>
          </p:cNvPr>
          <p:cNvSpPr txBox="1"/>
          <p:nvPr/>
        </p:nvSpPr>
        <p:spPr>
          <a:xfrm>
            <a:off x="334963" y="1484784"/>
            <a:ext cx="5256981" cy="13601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광고비와 매출액 각각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15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개씩의 표본개수를 가지고 있으므로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(n=2)=28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T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분포표에서 임계치를 확인하면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2.0484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이다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1613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상관계수의 유의성 판단하기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F66A1A1-0A3A-434A-87B1-8C5A26A3025E}"/>
              </a:ext>
            </a:extLst>
          </p:cNvPr>
          <p:cNvSpPr txBox="1"/>
          <p:nvPr/>
        </p:nvSpPr>
        <p:spPr>
          <a:xfrm>
            <a:off x="1271464" y="1484784"/>
            <a:ext cx="4320480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검정 통계량은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6AD231D-9FE3-4B3D-B3D7-9F35E2F44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0" y="2204864"/>
            <a:ext cx="61341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B7A941A-35B3-4DCF-B0F2-AF207BBC0B69}"/>
              </a:ext>
            </a:extLst>
          </p:cNvPr>
          <p:cNvSpPr txBox="1"/>
          <p:nvPr/>
        </p:nvSpPr>
        <p:spPr>
          <a:xfrm>
            <a:off x="1271464" y="3645024"/>
            <a:ext cx="10153128" cy="916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임계치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2.0484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보다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검정통계량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10.218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 크므로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귀무가설을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기각하고 대립가설을 채택한다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즉 연관성이 있다고 할 수 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5698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79651" y="1371997"/>
            <a:ext cx="4237057" cy="835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  <a:defRPr/>
            </a:pPr>
            <a:r>
              <a:rPr lang="en-US" altLang="ko-KR" sz="4800" b="1" spc="-150" dirty="0">
                <a:ea typeface="맑은 고딕" panose="020B0503020000020004" pitchFamily="50" charset="-127"/>
                <a:cs typeface="+mj-cs"/>
              </a:rPr>
              <a:t>01 </a:t>
            </a:r>
            <a:r>
              <a:rPr lang="ko-KR" altLang="en-US" sz="4800" b="1" spc="-150" dirty="0">
                <a:ea typeface="맑은 고딕" panose="020B0503020000020004" pitchFamily="50" charset="-127"/>
                <a:cs typeface="+mj-cs"/>
              </a:rPr>
              <a:t>연관성 분석</a:t>
            </a:r>
            <a:endParaRPr lang="en-US" altLang="en-US" sz="4800" b="1" spc="-150" dirty="0"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6276" y="2349500"/>
            <a:ext cx="691197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en-US" altLang="ko-KR" b="1" dirty="0">
                <a:solidFill>
                  <a:srgbClr val="FF6600"/>
                </a:solidFill>
                <a:latin typeface="+mn-ea"/>
                <a:ea typeface="맑은 고딕" panose="020B0503020000020004" pitchFamily="50" charset="-127"/>
              </a:rPr>
              <a:t>:: Keywords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연관성 분석의 개념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연관성 분석의 구분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35561" y="1444005"/>
            <a:ext cx="3443571" cy="835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  <a:defRPr/>
            </a:pPr>
            <a:r>
              <a:rPr lang="en-US" altLang="ko-KR" sz="4800" b="1" spc="-150" dirty="0">
                <a:ea typeface="맑은 고딕" panose="020B0503020000020004" pitchFamily="50" charset="-127"/>
                <a:cs typeface="+mj-cs"/>
              </a:rPr>
              <a:t>04 </a:t>
            </a:r>
            <a:r>
              <a:rPr lang="ko-KR" altLang="en-US" sz="4800" b="1" spc="-150" dirty="0">
                <a:ea typeface="맑은 고딕" panose="020B0503020000020004" pitchFamily="50" charset="-127"/>
                <a:cs typeface="+mj-cs"/>
              </a:rPr>
              <a:t>교차분석</a:t>
            </a:r>
            <a:endParaRPr lang="en-US" altLang="en-US" sz="4800" b="1" spc="-150" dirty="0"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27648" y="2349500"/>
            <a:ext cx="7200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latinLnBrk="1" hangingPunct="1">
              <a:defRPr/>
            </a:pPr>
            <a:r>
              <a:rPr lang="en-US" altLang="ko-KR" b="1" dirty="0">
                <a:solidFill>
                  <a:srgbClr val="FF6600"/>
                </a:solidFill>
                <a:latin typeface="+mn-ea"/>
                <a:ea typeface="맑은 고딕" panose="020B0503020000020004" pitchFamily="50" charset="-127"/>
              </a:rPr>
              <a:t>:: Keywords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교차분석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 err="1">
                <a:latin typeface="+mn-ea"/>
                <a:ea typeface="맑은 고딕" panose="020B0503020000020004" pitchFamily="50" charset="-127"/>
              </a:rPr>
              <a:t>카이제곱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 검정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적합도 검정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독립성 검정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교차분석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4DA61D9-5389-4B34-959F-C4071FEA3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6" y="1196752"/>
            <a:ext cx="8785670" cy="515186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교차분석과 카이제곱 검정</a:t>
            </a:r>
          </a:p>
        </p:txBody>
      </p:sp>
      <p:sp>
        <p:nvSpPr>
          <p:cNvPr id="4" name="내용 개체 틀 1"/>
          <p:cNvSpPr txBox="1">
            <a:spLocks/>
          </p:cNvSpPr>
          <p:nvPr/>
        </p:nvSpPr>
        <p:spPr bwMode="auto">
          <a:xfrm>
            <a:off x="1774825" y="1066801"/>
            <a:ext cx="86423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ko-KR" altLang="en-US" dirty="0"/>
              <a:t>교차분석</a:t>
            </a:r>
            <a:r>
              <a:rPr kumimoji="0" lang="en-US" altLang="ko-KR" dirty="0"/>
              <a:t>(cross-tabulation analysis)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294" y="1628801"/>
            <a:ext cx="8643413" cy="438875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교차분석과 카이제곱 검정</a:t>
            </a:r>
          </a:p>
        </p:txBody>
      </p:sp>
      <p:pic>
        <p:nvPicPr>
          <p:cNvPr id="46084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3" y="4221164"/>
            <a:ext cx="5903912" cy="183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1"/>
              <p:cNvSpPr txBox="1">
                <a:spLocks/>
              </p:cNvSpPr>
              <p:nvPr/>
            </p:nvSpPr>
            <p:spPr bwMode="auto">
              <a:xfrm>
                <a:off x="1774825" y="1066801"/>
                <a:ext cx="8642350" cy="558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kumimoji="0" lang="ko-KR" altLang="en-US" dirty="0"/>
                  <a:t>카이제곱</a:t>
                </a:r>
                <a:r>
                  <a:rPr kumimoji="0" lang="en-US" altLang="ko-KR" dirty="0"/>
                  <a:t>(</a:t>
                </a:r>
                <a14:m>
                  <m:oMath xmlns:m="http://schemas.openxmlformats.org/officeDocument/2006/math">
                    <m:r>
                      <a:rPr kumimoji="0" lang="ko-KR" altLang="en-US" i="1">
                        <a:latin typeface="Cambria Math"/>
                      </a:rPr>
                      <m:t>𝝌</m:t>
                    </m:r>
                    <m:r>
                      <a:rPr kumimoji="0" lang="en-US" altLang="ko-KR" i="1" baseline="30000">
                        <a:latin typeface="Cambria Math"/>
                      </a:rPr>
                      <m:t>𝟐</m:t>
                    </m:r>
                    <m:r>
                      <a:rPr kumimoji="0" lang="en-US" altLang="ko-KR" i="1">
                        <a:latin typeface="Cambria Math"/>
                      </a:rPr>
                      <m:t>) </m:t>
                    </m:r>
                  </m:oMath>
                </a14:m>
                <a:r>
                  <a:rPr kumimoji="0" lang="ko-KR" altLang="en-US" dirty="0">
                    <a:latin typeface="+mj-lt"/>
                  </a:rPr>
                  <a:t>검정을</a:t>
                </a:r>
                <a:r>
                  <a:rPr kumimoji="0" lang="en-US" altLang="ko-KR" dirty="0">
                    <a:latin typeface="+mj-lt"/>
                  </a:rPr>
                  <a:t> </a:t>
                </a:r>
                <a:r>
                  <a:rPr kumimoji="0" lang="ko-KR" altLang="en-US" dirty="0">
                    <a:latin typeface="+mj-lt"/>
                  </a:rPr>
                  <a:t>위한</a:t>
                </a:r>
                <a:r>
                  <a:rPr kumimoji="0" lang="en-US" altLang="ko-KR" dirty="0">
                    <a:latin typeface="+mj-lt"/>
                  </a:rPr>
                  <a:t> </a:t>
                </a:r>
                <a:r>
                  <a:rPr kumimoji="0" lang="ko-KR" altLang="en-US" dirty="0">
                    <a:latin typeface="+mj-lt"/>
                  </a:rPr>
                  <a:t>개념</a:t>
                </a:r>
                <a:endParaRPr kumimoji="0" lang="en-US" altLang="ko-KR" dirty="0"/>
              </a:p>
            </p:txBody>
          </p:sp>
        </mc:Choice>
        <mc:Fallback xmlns="">
          <p:sp>
            <p:nvSpPr>
              <p:cNvPr id="6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4825" y="1066801"/>
                <a:ext cx="8642350" cy="558800"/>
              </a:xfrm>
              <a:prstGeom prst="rect">
                <a:avLst/>
              </a:prstGeom>
              <a:blipFill>
                <a:blip r:embed="rId3"/>
                <a:stretch>
                  <a:fillRect l="-776" b="-1630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86" b="51732"/>
          <a:stretch/>
        </p:blipFill>
        <p:spPr>
          <a:xfrm>
            <a:off x="1703513" y="2143125"/>
            <a:ext cx="8643413" cy="1619250"/>
          </a:xfrm>
          <a:prstGeom prst="rect">
            <a:avLst/>
          </a:prstGeom>
        </p:spPr>
      </p:pic>
      <p:sp>
        <p:nvSpPr>
          <p:cNvPr id="10" name="내용 개체 틀 1"/>
          <p:cNvSpPr>
            <a:spLocks noGrp="1"/>
          </p:cNvSpPr>
          <p:nvPr>
            <p:ph idx="1"/>
          </p:nvPr>
        </p:nvSpPr>
        <p:spPr>
          <a:xfrm>
            <a:off x="1990725" y="1714874"/>
            <a:ext cx="8426450" cy="41798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sz="1800" dirty="0" err="1">
                <a:solidFill>
                  <a:schemeClr val="tx1"/>
                </a:solidFill>
              </a:rPr>
              <a:t>교차표</a:t>
            </a:r>
            <a:r>
              <a:rPr lang="en-US" altLang="ko-KR" sz="1800" dirty="0">
                <a:solidFill>
                  <a:schemeClr val="tx1"/>
                </a:solidFill>
              </a:rPr>
              <a:t>(cross-tabulation)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교차분석과 카이제곱 검정</a:t>
            </a:r>
          </a:p>
        </p:txBody>
      </p:sp>
      <p:sp>
        <p:nvSpPr>
          <p:cNvPr id="8" name="내용 개체 틀 1"/>
          <p:cNvSpPr txBox="1">
            <a:spLocks/>
          </p:cNvSpPr>
          <p:nvPr/>
        </p:nvSpPr>
        <p:spPr bwMode="auto">
          <a:xfrm>
            <a:off x="1774825" y="1066801"/>
            <a:ext cx="86423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ko-KR" altLang="en-US" dirty="0"/>
              <a:t>관측빈도</a:t>
            </a:r>
            <a:r>
              <a:rPr kumimoji="0" lang="en-US" altLang="ko-KR" dirty="0"/>
              <a:t>(observed frequency)</a:t>
            </a:r>
          </a:p>
        </p:txBody>
      </p:sp>
      <p:sp>
        <p:nvSpPr>
          <p:cNvPr id="9" name="내용 개체 틀 1"/>
          <p:cNvSpPr txBox="1">
            <a:spLocks/>
          </p:cNvSpPr>
          <p:nvPr/>
        </p:nvSpPr>
        <p:spPr bwMode="auto">
          <a:xfrm>
            <a:off x="1990725" y="1570858"/>
            <a:ext cx="8426450" cy="417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kumimoji="0" lang="en-US" altLang="ko-KR" sz="1800" b="0" dirty="0">
                <a:solidFill>
                  <a:schemeClr val="tx1"/>
                </a:solidFill>
              </a:rPr>
              <a:t>: </a:t>
            </a:r>
            <a:r>
              <a:rPr kumimoji="0" lang="ko-KR" altLang="en-US" sz="1800" b="0" dirty="0">
                <a:solidFill>
                  <a:schemeClr val="tx1"/>
                </a:solidFill>
              </a:rPr>
              <a:t>실제로 수집된 데이터의 빈도</a:t>
            </a:r>
          </a:p>
        </p:txBody>
      </p:sp>
      <p:sp>
        <p:nvSpPr>
          <p:cNvPr id="10" name="내용 개체 틀 1"/>
          <p:cNvSpPr txBox="1">
            <a:spLocks/>
          </p:cNvSpPr>
          <p:nvPr/>
        </p:nvSpPr>
        <p:spPr bwMode="auto">
          <a:xfrm>
            <a:off x="1774825" y="2996952"/>
            <a:ext cx="86423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ko-KR" altLang="en-US" dirty="0"/>
              <a:t>기대빈도</a:t>
            </a:r>
            <a:r>
              <a:rPr kumimoji="0" lang="en-US" altLang="ko-KR" dirty="0"/>
              <a:t>(expected frequency)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내용 개체 틀 1"/>
              <p:cNvSpPr txBox="1">
                <a:spLocks/>
              </p:cNvSpPr>
              <p:nvPr/>
            </p:nvSpPr>
            <p:spPr bwMode="auto">
              <a:xfrm>
                <a:off x="1990725" y="3501009"/>
                <a:ext cx="8426450" cy="417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4300" indent="12700">
                  <a:buNone/>
                  <a:defRPr/>
                </a:pPr>
                <a:r>
                  <a:rPr kumimoji="0" lang="en-US" altLang="ko-KR" sz="1800" b="0" dirty="0">
                    <a:solidFill>
                      <a:schemeClr val="tx1"/>
                    </a:solidFill>
                  </a:rPr>
                  <a:t>: </a:t>
                </a:r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전체 빈도</a:t>
                </a:r>
                <a14:m>
                  <m:oMath xmlns:m="http://schemas.openxmlformats.org/officeDocument/2006/math">
                    <m:r>
                      <a:rPr kumimoji="0"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에 대하여 열의 합을 기준으로 보았을 때</a:t>
                </a:r>
                <a:r>
                  <a:rPr kumimoji="0" lang="en-US" altLang="ko-KR" sz="1800" b="0" dirty="0">
                    <a:solidFill>
                      <a:schemeClr val="tx1"/>
                    </a:solidFill>
                  </a:rPr>
                  <a:t>, </a:t>
                </a:r>
              </a:p>
              <a:p>
                <a:pPr marL="114300" indent="12700">
                  <a:buNone/>
                  <a:defRPr/>
                </a:pPr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  각 교차되는 셀에 몇 번의 빈도가 확인될 수 있을지를 예상하는 </a:t>
                </a:r>
                <a:r>
                  <a:rPr kumimoji="0" lang="ko-KR" altLang="en-US" sz="1800" b="0" dirty="0" err="1">
                    <a:solidFill>
                      <a:schemeClr val="tx1"/>
                    </a:solidFill>
                  </a:rPr>
                  <a:t>기대값</a:t>
                </a:r>
                <a:endParaRPr kumimoji="0" lang="ko-KR" altLang="en-US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90725" y="3501009"/>
                <a:ext cx="8426450" cy="417983"/>
              </a:xfrm>
              <a:prstGeom prst="rect">
                <a:avLst/>
              </a:prstGeom>
              <a:blipFill>
                <a:blip r:embed="rId2"/>
                <a:stretch>
                  <a:fillRect b="-12753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내용 개체 틀 1"/>
              <p:cNvSpPr txBox="1">
                <a:spLocks/>
              </p:cNvSpPr>
              <p:nvPr/>
            </p:nvSpPr>
            <p:spPr bwMode="auto">
              <a:xfrm>
                <a:off x="2134046" y="2002906"/>
                <a:ext cx="4754042" cy="417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관측빈도는 </a:t>
                </a:r>
                <a14:m>
                  <m:oMath xmlns:m="http://schemas.openxmlformats.org/officeDocument/2006/math">
                    <m:r>
                      <a:rPr kumimoji="0"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𝑂</m:t>
                    </m:r>
                    <m:r>
                      <a:rPr kumimoji="0" lang="en-US" altLang="ko-KR" sz="1800" b="0" i="1" baseline="-25000" dirty="0" err="1">
                        <a:solidFill>
                          <a:schemeClr val="tx1"/>
                        </a:solidFill>
                        <a:latin typeface="Cambria Math"/>
                      </a:rPr>
                      <m:t>𝑖𝑗</m:t>
                    </m:r>
                  </m:oMath>
                </a14:m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로 표기</a:t>
                </a:r>
              </a:p>
            </p:txBody>
          </p:sp>
        </mc:Choice>
        <mc:Fallback xmlns="">
          <p:sp>
            <p:nvSpPr>
              <p:cNvPr id="12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4046" y="2002906"/>
                <a:ext cx="4754042" cy="417983"/>
              </a:xfrm>
              <a:prstGeom prst="rect">
                <a:avLst/>
              </a:prstGeom>
              <a:blipFill>
                <a:blip r:embed="rId3"/>
                <a:stretch>
                  <a:fillRect l="-1026" b="-323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내용 개체 틀 1"/>
              <p:cNvSpPr txBox="1">
                <a:spLocks/>
              </p:cNvSpPr>
              <p:nvPr/>
            </p:nvSpPr>
            <p:spPr bwMode="auto">
              <a:xfrm>
                <a:off x="1990725" y="4786345"/>
                <a:ext cx="8426450" cy="417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4300" indent="12700">
                  <a:buNone/>
                  <a:defRPr/>
                </a:pP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기대빈도 </a:t>
                </a:r>
                <a14:m>
                  <m:oMath xmlns:m="http://schemas.openxmlformats.org/officeDocument/2006/math"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𝐸</m:t>
                    </m:r>
                    <m:r>
                      <a:rPr kumimoji="0" lang="en-US" altLang="ko-KR" sz="1600" b="0" i="1" baseline="-25000" dirty="0" err="1">
                        <a:solidFill>
                          <a:schemeClr val="tx1"/>
                        </a:solidFill>
                        <a:latin typeface="Cambria Math"/>
                      </a:rPr>
                      <m:t>𝑖</m:t>
                    </m:r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.</m:t>
                    </m:r>
                  </m:oMath>
                </a14:m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 는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ko-KR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altLang="ko-KR" sz="16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𝑛𝑖</m:t>
                        </m:r>
                      </m:num>
                      <m:den>
                        <m:r>
                          <a:rPr kumimoji="0" lang="en-US" altLang="ko-KR" sz="16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</m:den>
                    </m:f>
                  </m:oMath>
                </a14:m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 으로 각 행에 대한 비율을 계산한 후 열의 빈도 </a:t>
                </a:r>
                <a14:m>
                  <m:oMath xmlns:m="http://schemas.openxmlformats.org/officeDocument/2006/math"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𝑛</m:t>
                    </m:r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.</m:t>
                    </m:r>
                    <m:r>
                      <a:rPr kumimoji="0" lang="en-US" altLang="ko-KR" sz="1600" b="0" i="1" baseline="-25000" dirty="0">
                        <a:solidFill>
                          <a:schemeClr val="tx1"/>
                        </a:solidFill>
                        <a:latin typeface="Cambria Math"/>
                      </a:rPr>
                      <m:t>𝑗</m:t>
                    </m:r>
                  </m:oMath>
                </a14:m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를 곱하여 계산</a:t>
                </a:r>
              </a:p>
            </p:txBody>
          </p:sp>
        </mc:Choice>
        <mc:Fallback xmlns="">
          <p:sp>
            <p:nvSpPr>
              <p:cNvPr id="13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90725" y="4786345"/>
                <a:ext cx="8426450" cy="417983"/>
              </a:xfrm>
              <a:prstGeom prst="rect">
                <a:avLst/>
              </a:prstGeom>
              <a:blipFill>
                <a:blip r:embed="rId4"/>
                <a:stretch>
                  <a:fillRect b="-4202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519" y="5458899"/>
            <a:ext cx="1843256" cy="782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교차분석과 카이제곱 검정</a:t>
            </a:r>
          </a:p>
        </p:txBody>
      </p:sp>
      <p:pic>
        <p:nvPicPr>
          <p:cNvPr id="4813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338" y="2647950"/>
            <a:ext cx="2447925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내용 개체 틀 1"/>
          <p:cNvSpPr txBox="1">
            <a:spLocks/>
          </p:cNvSpPr>
          <p:nvPr/>
        </p:nvSpPr>
        <p:spPr bwMode="auto">
          <a:xfrm>
            <a:off x="1774825" y="1066801"/>
            <a:ext cx="86423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ko-KR" altLang="en-US" dirty="0" err="1"/>
              <a:t>카이제곱</a:t>
            </a:r>
            <a:r>
              <a:rPr kumimoji="0" lang="ko-KR" altLang="en-US" dirty="0"/>
              <a:t> 통계량</a:t>
            </a:r>
            <a:endParaRPr kumimoji="0"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내용 개체 틀 1"/>
              <p:cNvSpPr txBox="1">
                <a:spLocks/>
              </p:cNvSpPr>
              <p:nvPr/>
            </p:nvSpPr>
            <p:spPr bwMode="auto">
              <a:xfrm>
                <a:off x="1990725" y="1752081"/>
                <a:ext cx="8426450" cy="417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latinLnBrk="0">
                  <a:buNone/>
                  <a:defRPr/>
                </a:pPr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카이제곱</a:t>
                </a:r>
                <a:r>
                  <a:rPr kumimoji="0" lang="en-US" altLang="ko-KR" sz="1800" b="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𝜒</m:t>
                        </m:r>
                      </m:e>
                      <m:sup>
                        <m:r>
                          <a:rPr kumimoji="0"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US" altLang="ko-KR" sz="1800" b="0" dirty="0">
                    <a:solidFill>
                      <a:schemeClr val="tx1"/>
                    </a:solidFill>
                  </a:rPr>
                  <a:t>)</a:t>
                </a:r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 통계량은 관측빈도와 기대빈도 사이에 유의한 차이가 있는지를 확인하는 통계량</a:t>
                </a:r>
              </a:p>
            </p:txBody>
          </p:sp>
        </mc:Choice>
        <mc:Fallback xmlns="">
          <p:sp>
            <p:nvSpPr>
              <p:cNvPr id="11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90725" y="1752081"/>
                <a:ext cx="8426450" cy="417983"/>
              </a:xfrm>
              <a:prstGeom prst="rect">
                <a:avLst/>
              </a:prstGeom>
              <a:blipFill>
                <a:blip r:embed="rId3"/>
                <a:stretch>
                  <a:fillRect l="-651" b="-12753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037" y="3297076"/>
            <a:ext cx="3905963" cy="218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1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교차분석과 카이제곱 검정</a:t>
            </a:r>
          </a:p>
        </p:txBody>
      </p:sp>
      <p:pic>
        <p:nvPicPr>
          <p:cNvPr id="48135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272" y="3129774"/>
            <a:ext cx="4296248" cy="24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내용 개체 틀 1"/>
          <p:cNvSpPr txBox="1">
            <a:spLocks/>
          </p:cNvSpPr>
          <p:nvPr/>
        </p:nvSpPr>
        <p:spPr bwMode="auto">
          <a:xfrm>
            <a:off x="1774825" y="1066801"/>
            <a:ext cx="86423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ko-KR" altLang="en-US" dirty="0" err="1"/>
              <a:t>카이제곱</a:t>
            </a:r>
            <a:r>
              <a:rPr kumimoji="0" lang="ko-KR" altLang="en-US" dirty="0"/>
              <a:t> 통계량</a:t>
            </a:r>
            <a:endParaRPr kumimoji="0"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내용 개체 틀 1"/>
              <p:cNvSpPr txBox="1">
                <a:spLocks/>
              </p:cNvSpPr>
              <p:nvPr/>
            </p:nvSpPr>
            <p:spPr bwMode="auto">
              <a:xfrm>
                <a:off x="1990725" y="1752081"/>
                <a:ext cx="8426450" cy="417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latinLnBrk="0">
                  <a:buNone/>
                  <a:defRPr/>
                </a:pPr>
                <a:r>
                  <a:rPr kumimoji="0" lang="ko-KR" altLang="en-US" sz="1800" b="0" dirty="0" err="1">
                    <a:solidFill>
                      <a:schemeClr val="tx1"/>
                    </a:solidFill>
                  </a:rPr>
                  <a:t>카이제곱</a:t>
                </a:r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 검정은 범주형 변수를 대상으로 연관성을 판단하므로</a:t>
                </a:r>
                <a:endParaRPr kumimoji="0"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 latinLnBrk="0">
                  <a:buNone/>
                  <a:defRPr/>
                </a:pPr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자유도</a:t>
                </a:r>
                <a14:m>
                  <m:oMath xmlns:m="http://schemas.openxmlformats.org/officeDocument/2006/math">
                    <m:r>
                      <a:rPr kumimoji="0"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kumimoji="0"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𝑘</m:t>
                    </m:r>
                    <m:r>
                      <a:rPr kumimoji="0"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−1 </m:t>
                    </m:r>
                  </m:oMath>
                </a14:m>
                <a:r>
                  <a:rPr kumimoji="0" lang="en-US" altLang="ko-KR" sz="1800" b="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𝑘</m:t>
                    </m:r>
                  </m:oMath>
                </a14:m>
                <a:r>
                  <a:rPr kumimoji="0" lang="en-US" altLang="ko-KR" sz="1800" b="0" dirty="0">
                    <a:solidFill>
                      <a:schemeClr val="tx1"/>
                    </a:solidFill>
                  </a:rPr>
                  <a:t>: </a:t>
                </a:r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범주형 변수의 개수</a:t>
                </a:r>
                <a:r>
                  <a:rPr kumimoji="0" lang="en-US" altLang="ko-KR" sz="1800" b="0" dirty="0">
                    <a:solidFill>
                      <a:schemeClr val="tx1"/>
                    </a:solidFill>
                  </a:rPr>
                  <a:t>)</a:t>
                </a:r>
                <a:endParaRPr kumimoji="0" lang="ko-KR" altLang="en-US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90725" y="1752081"/>
                <a:ext cx="8426450" cy="417983"/>
              </a:xfrm>
              <a:prstGeom prst="rect">
                <a:avLst/>
              </a:prstGeom>
              <a:blipFill>
                <a:blip r:embed="rId4"/>
                <a:stretch>
                  <a:fillRect l="-651" b="-12753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60067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적합도 검정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적합도 검정</a:t>
            </a:r>
            <a:r>
              <a:rPr lang="en-US" altLang="ko-KR" dirty="0"/>
              <a:t>(goodness of fit test)</a:t>
            </a: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표본으로부터 양자택일의 빈도를 조사할 때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ko-KR" altLang="en-US" sz="1800" b="0" dirty="0">
                <a:solidFill>
                  <a:schemeClr val="tx1"/>
                </a:solidFill>
              </a:rPr>
              <a:t>기초 정보가 없을 때 양자택일의 기대빈도는 </a:t>
            </a:r>
            <a:r>
              <a:rPr lang="en-US" altLang="ko-KR" sz="1800" b="0" dirty="0">
                <a:solidFill>
                  <a:schemeClr val="tx1"/>
                </a:solidFill>
              </a:rPr>
              <a:t>50% : 50%</a:t>
            </a:r>
            <a:r>
              <a:rPr lang="ko-KR" altLang="en-US" sz="1800" b="0" dirty="0">
                <a:solidFill>
                  <a:schemeClr val="tx1"/>
                </a:solidFill>
              </a:rPr>
              <a:t>로 예상</a:t>
            </a:r>
            <a:r>
              <a:rPr lang="en-US" altLang="ko-KR" sz="1800" b="0" dirty="0">
                <a:solidFill>
                  <a:schemeClr val="tx1"/>
                </a:solidFill>
              </a:rPr>
              <a:t/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800" b="0" dirty="0">
                <a:solidFill>
                  <a:schemeClr val="tx1"/>
                </a:solidFill>
              </a:rPr>
              <a:t>기대빈도와 관측빈도의 차이가 적으면 적을수록 적합한 기대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Ex. </a:t>
            </a:r>
            <a:r>
              <a:rPr lang="ko-KR" altLang="en-US" sz="1800" b="0" dirty="0">
                <a:solidFill>
                  <a:schemeClr val="tx1"/>
                </a:solidFill>
              </a:rPr>
              <a:t>여행지로</a:t>
            </a:r>
            <a:r>
              <a:rPr lang="en-US" altLang="ko-KR" sz="1800" b="0" dirty="0">
                <a:solidFill>
                  <a:schemeClr val="tx1"/>
                </a:solidFill>
              </a:rPr>
              <a:t> 68%</a:t>
            </a:r>
            <a:r>
              <a:rPr lang="ko-KR" altLang="en-US" sz="1800" b="0" dirty="0">
                <a:solidFill>
                  <a:schemeClr val="tx1"/>
                </a:solidFill>
              </a:rPr>
              <a:t>의 학생은 바다를 선택했고</a:t>
            </a:r>
            <a:r>
              <a:rPr lang="en-US" altLang="ko-KR" sz="1800" b="0" dirty="0">
                <a:solidFill>
                  <a:schemeClr val="tx1"/>
                </a:solidFill>
              </a:rPr>
              <a:t>, 32%</a:t>
            </a:r>
            <a:r>
              <a:rPr lang="ko-KR" altLang="en-US" sz="1800" b="0" dirty="0">
                <a:solidFill>
                  <a:schemeClr val="tx1"/>
                </a:solidFill>
              </a:rPr>
              <a:t>의 학생은 산을 선택했다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en-US" altLang="ko-KR" sz="1800" b="0" dirty="0">
                <a:solidFill>
                  <a:schemeClr val="tx1"/>
                </a:solidFill>
              </a:rPr>
              <a:t>    </a:t>
            </a:r>
            <a:r>
              <a:rPr lang="ko-KR" altLang="en-US" sz="1800" b="0" dirty="0">
                <a:solidFill>
                  <a:schemeClr val="tx1"/>
                </a:solidFill>
              </a:rPr>
              <a:t>과연 이러한 차이가 적합한 것일까</a:t>
            </a:r>
            <a:r>
              <a:rPr lang="en-US" altLang="ko-KR" sz="1800" b="0" dirty="0">
                <a:solidFill>
                  <a:schemeClr val="tx1"/>
                </a:solidFill>
              </a:rPr>
              <a:t>?</a:t>
            </a:r>
            <a:endParaRPr lang="ko-KR" altLang="en-US" sz="1800" b="0" dirty="0">
              <a:solidFill>
                <a:schemeClr val="tx1"/>
              </a:solidFill>
            </a:endParaRPr>
          </a:p>
        </p:txBody>
      </p:sp>
      <p:pic>
        <p:nvPicPr>
          <p:cNvPr id="49156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76" y="5721351"/>
            <a:ext cx="4632325" cy="80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B57315D-949C-48DE-9BBA-40F34D079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287" y="4317359"/>
            <a:ext cx="5194921" cy="1007294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적합도 검정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332BC27-407A-43CB-AC28-9F9D74821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6" y="1412776"/>
            <a:ext cx="8857678" cy="966081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적합도 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079216" y="4543972"/>
            <a:ext cx="4309260" cy="1909365"/>
            <a:chOff x="4500563" y="4606355"/>
            <a:chExt cx="4508500" cy="1997645"/>
          </a:xfrm>
        </p:grpSpPr>
        <p:pic>
          <p:nvPicPr>
            <p:cNvPr id="51204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0563" y="4983163"/>
              <a:ext cx="4508500" cy="1620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05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0563" y="4606355"/>
              <a:ext cx="2463800" cy="295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1"/>
              <p:cNvSpPr txBox="1">
                <a:spLocks/>
              </p:cNvSpPr>
              <p:nvPr/>
            </p:nvSpPr>
            <p:spPr bwMode="auto">
              <a:xfrm>
                <a:off x="1990725" y="1124745"/>
                <a:ext cx="8426450" cy="417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양자택일이므로</a:t>
                </a:r>
                <a:endParaRPr kumimoji="0" lang="en-US" altLang="ko-KR" sz="1800" b="0" dirty="0">
                  <a:solidFill>
                    <a:schemeClr val="tx1"/>
                  </a:solidFill>
                </a:endParaRPr>
              </a:p>
              <a:p>
                <a:pPr marL="533400" indent="-533400">
                  <a:buNone/>
                  <a:defRPr/>
                </a:pPr>
                <a:r>
                  <a:rPr kumimoji="0" lang="ko-KR" altLang="en-US" sz="1800" b="0" dirty="0" err="1">
                    <a:solidFill>
                      <a:schemeClr val="tx1"/>
                    </a:solidFill>
                  </a:rPr>
                  <a:t>귀무가설</a:t>
                </a:r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kumimoji="0"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ko-KR" altLang="en-US" sz="1800" b="0" dirty="0">
                    <a:solidFill>
                      <a:schemeClr val="tx1"/>
                    </a:solidFill>
                    <a:latin typeface="+mj-lt"/>
                  </a:rPr>
                  <a:t>인</a:t>
                </a:r>
                <a:r>
                  <a:rPr kumimoji="0" lang="en-US" altLang="ko-KR" sz="1800" b="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kumimoji="0" lang="ko-KR" altLang="en-US" sz="1800" b="0" dirty="0">
                    <a:solidFill>
                      <a:schemeClr val="tx1"/>
                    </a:solidFill>
                    <a:latin typeface="+mj-lt"/>
                  </a:rPr>
                  <a:t>바다에 대한 선호도 </a:t>
                </a:r>
                <a:r>
                  <a:rPr kumimoji="0" lang="en-US" altLang="ko-KR" sz="1800" b="0" dirty="0">
                    <a:solidFill>
                      <a:schemeClr val="tx1"/>
                    </a:solidFill>
                    <a:latin typeface="+mj-lt"/>
                  </a:rPr>
                  <a:t>= </a:t>
                </a:r>
                <a:r>
                  <a:rPr kumimoji="0" lang="ko-KR" altLang="en-US" sz="1800" b="0" dirty="0">
                    <a:solidFill>
                      <a:schemeClr val="tx1"/>
                    </a:solidFill>
                    <a:latin typeface="+mj-lt"/>
                  </a:rPr>
                  <a:t>산에 대한 선호도의 </a:t>
                </a:r>
                <a:r>
                  <a:rPr kumimoji="0" lang="en-US" altLang="ko-KR" sz="1800" b="0" dirty="0">
                    <a:solidFill>
                      <a:schemeClr val="tx1"/>
                    </a:solidFill>
                    <a:latin typeface="+mj-lt"/>
                  </a:rPr>
                  <a:t/>
                </a:r>
                <a:br>
                  <a:rPr kumimoji="0" lang="en-US" altLang="ko-KR" sz="1800" b="0" dirty="0">
                    <a:solidFill>
                      <a:schemeClr val="tx1"/>
                    </a:solidFill>
                    <a:latin typeface="+mj-lt"/>
                  </a:rPr>
                </a:br>
                <a:r>
                  <a:rPr kumimoji="0" lang="ko-KR" altLang="en-US" sz="1800" b="0" dirty="0">
                    <a:solidFill>
                      <a:schemeClr val="tx1"/>
                    </a:solidFill>
                    <a:latin typeface="+mj-lt"/>
                  </a:rPr>
                  <a:t>기대빈도는 </a:t>
                </a:r>
                <a:r>
                  <a:rPr kumimoji="0" lang="en-US" altLang="ko-KR" sz="1800" b="0" dirty="0">
                    <a:solidFill>
                      <a:schemeClr val="tx1"/>
                    </a:solidFill>
                    <a:latin typeface="+mj-lt"/>
                  </a:rPr>
                  <a:t>100</a:t>
                </a:r>
                <a14:m>
                  <m:oMath xmlns:m="http://schemas.openxmlformats.org/officeDocument/2006/math">
                    <m:r>
                      <a:rPr kumimoji="0" lang="en-US" altLang="ko-KR" sz="1800" b="0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÷2=50</m:t>
                    </m:r>
                  </m:oMath>
                </a14:m>
                <a:endParaRPr kumimoji="0" lang="en-US" altLang="ko-KR" sz="1800" b="0" dirty="0">
                  <a:solidFill>
                    <a:schemeClr val="tx1"/>
                  </a:solidFill>
                  <a:latin typeface="+mj-lt"/>
                  <a:ea typeface="Cambria Math"/>
                </a:endParaRPr>
              </a:p>
              <a:p>
                <a:pPr marL="0" indent="508000">
                  <a:buNone/>
                  <a:defRPr/>
                </a:pPr>
                <a14:m>
                  <m:oMath xmlns:m="http://schemas.openxmlformats.org/officeDocument/2006/math">
                    <m:r>
                      <a:rPr kumimoji="0"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𝑘</m:t>
                    </m:r>
                  </m:oMath>
                </a14:m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가 </a:t>
                </a:r>
                <a:r>
                  <a:rPr kumimoji="0" lang="en-US" altLang="ko-KR" sz="1800" b="0" dirty="0">
                    <a:solidFill>
                      <a:schemeClr val="tx1"/>
                    </a:solidFill>
                  </a:rPr>
                  <a:t>2</a:t>
                </a:r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이므로 </a:t>
                </a:r>
                <a:r>
                  <a:rPr kumimoji="0" lang="ko-KR" altLang="en-US" sz="1800" b="0" dirty="0" err="1">
                    <a:solidFill>
                      <a:schemeClr val="tx1"/>
                    </a:solidFill>
                  </a:rPr>
                  <a:t>자유도는</a:t>
                </a:r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2−1=1</m:t>
                    </m:r>
                  </m:oMath>
                </a14:m>
                <a:endParaRPr kumimoji="0" lang="en-US" altLang="ko-KR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90725" y="1124745"/>
                <a:ext cx="8426450" cy="417983"/>
              </a:xfrm>
              <a:prstGeom prst="rect">
                <a:avLst/>
              </a:prstGeom>
              <a:blipFill>
                <a:blip r:embed="rId4"/>
                <a:stretch>
                  <a:fillRect l="-651" b="-32941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내용 개체 틀 1"/>
          <p:cNvSpPr txBox="1">
            <a:spLocks/>
          </p:cNvSpPr>
          <p:nvPr/>
        </p:nvSpPr>
        <p:spPr bwMode="auto">
          <a:xfrm>
            <a:off x="1990725" y="3068961"/>
            <a:ext cx="8426450" cy="417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kumimoji="0" lang="ko-KR" altLang="en-US" sz="1800" b="0" dirty="0" err="1">
                <a:solidFill>
                  <a:schemeClr val="tx1"/>
                </a:solidFill>
              </a:rPr>
              <a:t>카이제곱</a:t>
            </a:r>
            <a:r>
              <a:rPr kumimoji="0" lang="ko-KR" altLang="en-US" sz="1800" b="0" dirty="0">
                <a:solidFill>
                  <a:schemeClr val="tx1"/>
                </a:solidFill>
              </a:rPr>
              <a:t> 통계량을 구하면</a:t>
            </a:r>
          </a:p>
        </p:txBody>
      </p:sp>
      <p:pic>
        <p:nvPicPr>
          <p:cNvPr id="9" name="그림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2" t="53170" b="29006"/>
          <a:stretch/>
        </p:blipFill>
        <p:spPr bwMode="auto">
          <a:xfrm>
            <a:off x="2701478" y="3589169"/>
            <a:ext cx="6772722" cy="628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내용 개체 틀 1"/>
              <p:cNvSpPr txBox="1">
                <a:spLocks/>
              </p:cNvSpPr>
              <p:nvPr/>
            </p:nvSpPr>
            <p:spPr bwMode="auto">
              <a:xfrm>
                <a:off x="1990726" y="4581129"/>
                <a:ext cx="3470275" cy="417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ko-KR" sz="1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ko-KR" altLang="en-US" sz="1800" b="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𝜒</m:t>
                          </m:r>
                        </m:e>
                        <m:sup>
                          <m:r>
                            <a:rPr kumimoji="0" lang="en-US" altLang="ko-KR" sz="1800" b="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</a:rPr>
                        <m:t>분포표에서</m:t>
                      </m:r>
                      <m:r>
                        <a:rPr kumimoji="0" lang="en-US" altLang="ko-KR" sz="1800" b="0" i="1" dirty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</a:rPr>
                        <m:t>𝛼</m:t>
                      </m:r>
                      <m:r>
                        <a:rPr kumimoji="0" lang="en-US" altLang="ko-KR" sz="1800" b="0" i="1" dirty="0">
                          <a:solidFill>
                            <a:schemeClr val="tx1"/>
                          </a:solidFill>
                          <a:latin typeface="Cambria Math"/>
                        </a:rPr>
                        <m:t>=0.05, </m:t>
                      </m:r>
                    </m:oMath>
                    <m:oMath xmlns:m="http://schemas.openxmlformats.org/officeDocument/2006/math">
                      <m:r>
                        <a:rPr kumimoji="0" lang="en-US" altLang="ko-KR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𝑑</m:t>
                      </m:r>
                      <m:r>
                        <a:rPr kumimoji="0" lang="en-US" altLang="ko-KR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.</m:t>
                      </m:r>
                      <m:r>
                        <a:rPr kumimoji="0" lang="en-US" altLang="ko-KR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kumimoji="0" lang="en-US" altLang="ko-KR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=1</m:t>
                      </m:r>
                      <m:r>
                        <a:rPr kumimoji="0" lang="ko-KR" altLang="en-US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의</m:t>
                      </m:r>
                      <m:r>
                        <a:rPr kumimoji="0" lang="en-US" altLang="ko-KR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a:rPr kumimoji="0" lang="ko-KR" altLang="en-US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임계차는</m:t>
                      </m:r>
                      <m:r>
                        <a:rPr kumimoji="0" lang="en-US" altLang="ko-KR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 3.841459</m:t>
                      </m:r>
                    </m:oMath>
                  </m:oMathPara>
                </a14:m>
                <a:endParaRPr kumimoji="0" lang="ko-KR" altLang="en-US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90726" y="4581129"/>
                <a:ext cx="3470275" cy="417983"/>
              </a:xfrm>
              <a:prstGeom prst="rect">
                <a:avLst/>
              </a:prstGeom>
              <a:blipFill>
                <a:blip r:embed="rId6"/>
                <a:stretch>
                  <a:fillRect b="-9855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내용 개체 틀 1"/>
          <p:cNvSpPr txBox="1">
            <a:spLocks/>
          </p:cNvSpPr>
          <p:nvPr/>
        </p:nvSpPr>
        <p:spPr bwMode="auto">
          <a:xfrm>
            <a:off x="1990726" y="5647929"/>
            <a:ext cx="3698875" cy="417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kumimoji="0" lang="ko-KR" altLang="en-US" sz="1800" b="0" spc="-100" dirty="0" err="1">
                <a:solidFill>
                  <a:schemeClr val="tx1"/>
                </a:solidFill>
              </a:rPr>
              <a:t>기각역에</a:t>
            </a:r>
            <a:r>
              <a:rPr kumimoji="0" lang="ko-KR" altLang="en-US" sz="1800" b="0" spc="-100" dirty="0">
                <a:solidFill>
                  <a:schemeClr val="tx1"/>
                </a:solidFill>
              </a:rPr>
              <a:t> 속하므로 </a:t>
            </a:r>
            <a:r>
              <a:rPr kumimoji="0" lang="ko-KR" altLang="en-US" sz="1800" b="0" spc="-100" dirty="0" err="1">
                <a:solidFill>
                  <a:schemeClr val="tx1"/>
                </a:solidFill>
              </a:rPr>
              <a:t>귀무가설을</a:t>
            </a:r>
            <a:r>
              <a:rPr kumimoji="0" lang="ko-KR" altLang="en-US" sz="1800" b="0" spc="-100" dirty="0">
                <a:solidFill>
                  <a:schemeClr val="tx1"/>
                </a:solidFill>
              </a:rPr>
              <a:t> 기각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연관성 분석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연관성 분석</a:t>
            </a:r>
            <a:r>
              <a:rPr lang="en-US" altLang="ko-KR" dirty="0"/>
              <a:t>(association analysis)</a:t>
            </a:r>
          </a:p>
          <a:p>
            <a:pPr indent="3810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조사 대상에서 수집한 자료의 척도를 기준으로 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indent="3810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변수들 간에 어느 정도 밀접한 관계가 있는지를 판단하기 위한 분석 방법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520700" indent="-215900">
              <a:buFont typeface="Wingdings" pitchFamily="2" charset="2"/>
              <a:buChar char="à"/>
              <a:defRPr/>
            </a:pP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자료의 척도를 기준으로 변수 간의 연관성을 파악하기 때문에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/>
            </a:r>
            <a:b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척도에 따라 연관성 분석 방법도 달라진다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ko-KR" altLang="en-US" sz="18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독립성 검정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독립성 검정</a:t>
            </a:r>
            <a:r>
              <a:rPr lang="en-US" altLang="ko-KR" dirty="0"/>
              <a:t>(independence test)</a:t>
            </a: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여러 가지 범주를 대상으로 각 범주들이 독립적인지를 판단하는 검정 방법</a:t>
            </a:r>
            <a:r>
              <a:rPr lang="en-US" altLang="ko-KR" sz="1800" b="0" dirty="0">
                <a:solidFill>
                  <a:schemeClr val="tx1"/>
                </a:solidFill>
              </a:rPr>
              <a:t/>
            </a:r>
            <a:br>
              <a:rPr lang="en-US" altLang="ko-KR" sz="1800" b="0" dirty="0">
                <a:solidFill>
                  <a:schemeClr val="tx1"/>
                </a:solidFill>
              </a:rPr>
            </a:br>
            <a:endParaRPr lang="en-US" altLang="ko-KR" sz="10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Ex. </a:t>
            </a:r>
            <a:r>
              <a:rPr lang="ko-KR" altLang="en-US" sz="1800" b="0" dirty="0">
                <a:solidFill>
                  <a:schemeClr val="tx1"/>
                </a:solidFill>
              </a:rPr>
              <a:t>지역을 </a:t>
            </a:r>
            <a:r>
              <a:rPr lang="en-US" altLang="ko-KR" sz="1800" b="0" dirty="0">
                <a:solidFill>
                  <a:schemeClr val="tx1"/>
                </a:solidFill>
              </a:rPr>
              <a:t>1</a:t>
            </a:r>
            <a:r>
              <a:rPr lang="ko-KR" altLang="en-US" sz="1800" b="0" dirty="0">
                <a:solidFill>
                  <a:schemeClr val="tx1"/>
                </a:solidFill>
              </a:rPr>
              <a:t>과 </a:t>
            </a:r>
            <a:r>
              <a:rPr lang="en-US" altLang="ko-KR" sz="1800" b="0" dirty="0">
                <a:solidFill>
                  <a:schemeClr val="tx1"/>
                </a:solidFill>
              </a:rPr>
              <a:t>2</a:t>
            </a:r>
            <a:r>
              <a:rPr lang="ko-KR" altLang="en-US" sz="1800" b="0" dirty="0">
                <a:solidFill>
                  <a:schemeClr val="tx1"/>
                </a:solidFill>
              </a:rPr>
              <a:t>로 구분하고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구매의사가 있음과 없음의 두 가지로 구분하여</a:t>
            </a:r>
            <a:r>
              <a:rPr lang="en-US" altLang="ko-KR" sz="1800" b="0" dirty="0">
                <a:solidFill>
                  <a:schemeClr val="tx1"/>
                </a:solidFill>
              </a:rPr>
              <a:t/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en-US" altLang="ko-KR" sz="1800" b="0" dirty="0">
                <a:solidFill>
                  <a:schemeClr val="tx1"/>
                </a:solidFill>
              </a:rPr>
              <a:t>   </a:t>
            </a:r>
            <a:r>
              <a:rPr lang="ko-KR" altLang="en-US" sz="1800" b="0" dirty="0">
                <a:solidFill>
                  <a:schemeClr val="tx1"/>
                </a:solidFill>
              </a:rPr>
              <a:t> </a:t>
            </a:r>
            <a:r>
              <a:rPr lang="en-US" altLang="ko-KR" sz="1800" b="0" dirty="0">
                <a:solidFill>
                  <a:schemeClr val="tx1"/>
                </a:solidFill>
              </a:rPr>
              <a:t>2×2 </a:t>
            </a:r>
            <a:r>
              <a:rPr lang="ko-KR" altLang="en-US" sz="1800" b="0" dirty="0" err="1">
                <a:solidFill>
                  <a:schemeClr val="tx1"/>
                </a:solidFill>
              </a:rPr>
              <a:t>교차표를</a:t>
            </a:r>
            <a:r>
              <a:rPr lang="ko-KR" altLang="en-US" sz="1800" b="0" dirty="0">
                <a:solidFill>
                  <a:schemeClr val="tx1"/>
                </a:solidFill>
              </a:rPr>
              <a:t> 구성하면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 err="1">
                <a:solidFill>
                  <a:schemeClr val="tx1"/>
                </a:solidFill>
              </a:rPr>
              <a:t>교차표는</a:t>
            </a:r>
            <a:r>
              <a:rPr lang="ko-KR" altLang="en-US" sz="1800" b="0" dirty="0">
                <a:solidFill>
                  <a:schemeClr val="tx1"/>
                </a:solidFill>
              </a:rPr>
              <a:t> 총 네 가지 범주로 구성되는데</a:t>
            </a:r>
            <a:r>
              <a:rPr lang="en-US" altLang="ko-KR" sz="1800" b="0" dirty="0">
                <a:solidFill>
                  <a:schemeClr val="tx1"/>
                </a:solidFill>
              </a:rPr>
              <a:t>,</a:t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en-US" altLang="ko-KR" sz="1800" b="0" dirty="0">
                <a:solidFill>
                  <a:schemeClr val="tx1"/>
                </a:solidFill>
              </a:rPr>
              <a:t>    </a:t>
            </a:r>
            <a:r>
              <a:rPr lang="ko-KR" altLang="en-US" sz="1800" b="0" dirty="0">
                <a:solidFill>
                  <a:schemeClr val="tx1"/>
                </a:solidFill>
              </a:rPr>
              <a:t>독립성 검정은 이 범주들이 서로 독립이라는 </a:t>
            </a:r>
            <a:r>
              <a:rPr lang="ko-KR" altLang="en-US" sz="1800" b="0" dirty="0" err="1">
                <a:solidFill>
                  <a:schemeClr val="tx1"/>
                </a:solidFill>
              </a:rPr>
              <a:t>귀무가설을</a:t>
            </a:r>
            <a:r>
              <a:rPr lang="ko-KR" altLang="en-US" sz="1800" b="0" dirty="0">
                <a:solidFill>
                  <a:schemeClr val="tx1"/>
                </a:solidFill>
              </a:rPr>
              <a:t> 설정하여 검정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1"/>
              <p:cNvSpPr txBox="1">
                <a:spLocks/>
              </p:cNvSpPr>
              <p:nvPr/>
            </p:nvSpPr>
            <p:spPr bwMode="auto">
              <a:xfrm>
                <a:off x="3791744" y="5963346"/>
                <a:ext cx="5145684" cy="417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ko-KR" altLang="en-US" sz="1600" b="0" i="1" spc="-100" dirty="0">
                          <a:solidFill>
                            <a:schemeClr val="tx1"/>
                          </a:solidFill>
                          <a:latin typeface="Cambria Math"/>
                        </a:rPr>
                        <m:t>자유도</m:t>
                      </m:r>
                      <m:r>
                        <a:rPr kumimoji="0" lang="en-US" altLang="ko-KR" sz="1600" b="0" i="1" spc="-100" dirty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kumimoji="0" lang="en-US" altLang="ko-KR" sz="1600" b="0" i="1" spc="-1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ko-KR" sz="1600" b="0" i="1" spc="-100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𝑅</m:t>
                          </m:r>
                          <m:r>
                            <a:rPr kumimoji="0" lang="en-US" altLang="ko-KR" sz="1600" b="0" i="1" spc="-100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e>
                      </m:d>
                      <m:d>
                        <m:dPr>
                          <m:ctrlPr>
                            <a:rPr kumimoji="0" lang="en-US" altLang="ko-KR" sz="1600" b="0" i="1" spc="-1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ko-KR" sz="1600" b="0" i="1" spc="-100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𝐶</m:t>
                          </m:r>
                          <m:r>
                            <a:rPr kumimoji="0" lang="en-US" altLang="ko-KR" sz="1600" b="0" i="1" spc="-100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e>
                      </m:d>
                      <m:r>
                        <a:rPr kumimoji="0" lang="en-US" altLang="ko-KR" sz="1600" b="0" i="1" spc="-100" dirty="0">
                          <a:solidFill>
                            <a:schemeClr val="tx1"/>
                          </a:solidFill>
                          <a:latin typeface="Cambria Math"/>
                        </a:rPr>
                        <m:t> (</m:t>
                      </m:r>
                      <m:r>
                        <a:rPr kumimoji="0" lang="en-US" altLang="ko-KR" sz="1600" b="0" i="1" spc="-100" dirty="0">
                          <a:solidFill>
                            <a:schemeClr val="tx1"/>
                          </a:solidFill>
                          <a:latin typeface="Cambria Math"/>
                        </a:rPr>
                        <m:t>𝑅</m:t>
                      </m:r>
                      <m:r>
                        <a:rPr kumimoji="0" lang="en-US" altLang="ko-KR" sz="1600" b="0" i="1" spc="-100" dirty="0">
                          <a:solidFill>
                            <a:schemeClr val="tx1"/>
                          </a:solidFill>
                          <a:latin typeface="Cambria Math"/>
                        </a:rPr>
                        <m:t>: </m:t>
                      </m:r>
                      <m:r>
                        <a:rPr kumimoji="0" lang="ko-KR" altLang="en-US" sz="1600" b="0" i="1" spc="-100" dirty="0">
                          <a:solidFill>
                            <a:schemeClr val="tx1"/>
                          </a:solidFill>
                          <a:latin typeface="Cambria Math"/>
                        </a:rPr>
                        <m:t>행의</m:t>
                      </m:r>
                      <m:r>
                        <a:rPr kumimoji="0" lang="ko-KR" altLang="en-US" sz="1600" b="0" i="1" spc="-100" dirty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a:rPr kumimoji="0" lang="ko-KR" altLang="en-US" sz="1600" b="0" i="1" spc="-100" dirty="0">
                          <a:solidFill>
                            <a:schemeClr val="tx1"/>
                          </a:solidFill>
                          <a:latin typeface="Cambria Math"/>
                        </a:rPr>
                        <m:t>개수</m:t>
                      </m:r>
                      <m:r>
                        <a:rPr kumimoji="0" lang="en-US" altLang="ko-KR" sz="1600" b="0" i="1" spc="-100" dirty="0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r>
                        <a:rPr kumimoji="0" lang="en-US" altLang="ko-KR" sz="1600" b="0" i="1" spc="-100" dirty="0">
                          <a:solidFill>
                            <a:schemeClr val="tx1"/>
                          </a:solidFill>
                          <a:latin typeface="Cambria Math"/>
                        </a:rPr>
                        <m:t>𝐶</m:t>
                      </m:r>
                      <m:r>
                        <a:rPr kumimoji="0" lang="en-US" altLang="ko-KR" sz="1600" b="0" i="1" spc="-100" dirty="0">
                          <a:solidFill>
                            <a:schemeClr val="tx1"/>
                          </a:solidFill>
                          <a:latin typeface="Cambria Math"/>
                        </a:rPr>
                        <m:t>: </m:t>
                      </m:r>
                      <m:r>
                        <a:rPr kumimoji="0" lang="ko-KR" altLang="en-US" sz="1600" b="0" i="1" spc="-100" dirty="0">
                          <a:solidFill>
                            <a:schemeClr val="tx1"/>
                          </a:solidFill>
                          <a:latin typeface="Cambria Math"/>
                        </a:rPr>
                        <m:t>열의</m:t>
                      </m:r>
                      <m:r>
                        <a:rPr kumimoji="0" lang="ko-KR" altLang="en-US" sz="1600" b="0" i="1" spc="-100" dirty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a:rPr kumimoji="0" lang="ko-KR" altLang="en-US" sz="1600" b="0" i="1" spc="-100" dirty="0">
                          <a:solidFill>
                            <a:schemeClr val="tx1"/>
                          </a:solidFill>
                          <a:latin typeface="Cambria Math"/>
                        </a:rPr>
                        <m:t>개수</m:t>
                      </m:r>
                      <m:r>
                        <a:rPr kumimoji="0" lang="en-US" altLang="ko-KR" sz="1600" b="0" i="1" spc="-100" dirty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kumimoji="0" lang="ko-KR" altLang="en-US" sz="1600" b="0" spc="-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91744" y="5963346"/>
                <a:ext cx="5145684" cy="4179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E303030-1385-40FB-8823-C421F51B0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9604" y="3754762"/>
            <a:ext cx="5912792" cy="2014907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독립성 검정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139AA03-5026-4792-BCB6-D7E5E90CB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6" y="1268760"/>
            <a:ext cx="8929686" cy="973934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독립성 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 </a:t>
            </a:r>
            <a:endParaRPr lang="ko-KR" alt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1"/>
              <p:cNvSpPr txBox="1">
                <a:spLocks/>
              </p:cNvSpPr>
              <p:nvPr/>
            </p:nvSpPr>
            <p:spPr bwMode="auto">
              <a:xfrm>
                <a:off x="1990725" y="1124745"/>
                <a:ext cx="8426450" cy="417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33400" indent="-533400">
                  <a:buNone/>
                  <a:defRPr/>
                </a:pPr>
                <a:r>
                  <a:rPr kumimoji="0" lang="ko-KR" altLang="en-US" sz="1800" dirty="0">
                    <a:solidFill>
                      <a:schemeClr val="tx1"/>
                    </a:solidFill>
                  </a:rPr>
                  <a:t>가설을 수립하면</a:t>
                </a:r>
                <a:endParaRPr kumimoji="0" lang="en-US" altLang="ko-KR" sz="1800" dirty="0">
                  <a:solidFill>
                    <a:schemeClr val="tx1"/>
                  </a:solidFill>
                </a:endParaRPr>
              </a:p>
              <a:p>
                <a:pPr marL="533400" indent="228600">
                  <a:buNone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kumimoji="0"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ko-KR" altLang="en-US" sz="1800" b="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kumimoji="0" lang="en-US" altLang="ko-KR" sz="1800" b="0" dirty="0">
                    <a:solidFill>
                      <a:schemeClr val="tx1"/>
                    </a:solidFill>
                    <a:latin typeface="+mj-lt"/>
                  </a:rPr>
                  <a:t>: </a:t>
                </a:r>
                <a:r>
                  <a:rPr kumimoji="0" lang="ko-KR" altLang="en-US" sz="1800" b="0" dirty="0">
                    <a:solidFill>
                      <a:schemeClr val="tx1"/>
                    </a:solidFill>
                    <a:latin typeface="+mj-lt"/>
                  </a:rPr>
                  <a:t>지역과 구매의사는 독립적이다</a:t>
                </a:r>
                <a:r>
                  <a:rPr kumimoji="0" lang="en-US" altLang="ko-KR" sz="1800" b="0" dirty="0">
                    <a:solidFill>
                      <a:schemeClr val="tx1"/>
                    </a:solidFill>
                    <a:latin typeface="+mj-lt"/>
                  </a:rPr>
                  <a:t>.</a:t>
                </a:r>
              </a:p>
              <a:p>
                <a:pPr marL="533400" indent="228600">
                  <a:buNone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kumimoji="0"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 </a:t>
                </a:r>
                <a:r>
                  <a:rPr kumimoji="0" lang="en-US" altLang="ko-KR" sz="1800" b="0" dirty="0">
                    <a:solidFill>
                      <a:schemeClr val="tx1"/>
                    </a:solidFill>
                  </a:rPr>
                  <a:t>: </a:t>
                </a:r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지역과 구매의사는 독립적이지 않다</a:t>
                </a:r>
                <a:r>
                  <a:rPr kumimoji="0" lang="en-US" altLang="ko-KR" sz="1800" b="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90725" y="1124745"/>
                <a:ext cx="8426450" cy="417983"/>
              </a:xfrm>
              <a:prstGeom prst="rect">
                <a:avLst/>
              </a:prstGeom>
              <a:blipFill>
                <a:blip r:embed="rId2"/>
                <a:stretch>
                  <a:fillRect l="-651" b="-23088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내용 개체 틀 1"/>
          <p:cNvSpPr txBox="1">
            <a:spLocks/>
          </p:cNvSpPr>
          <p:nvPr/>
        </p:nvSpPr>
        <p:spPr bwMode="auto">
          <a:xfrm>
            <a:off x="1990725" y="3039618"/>
            <a:ext cx="8426450" cy="417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buNone/>
              <a:defRPr/>
            </a:pPr>
            <a:r>
              <a:rPr kumimoji="0" lang="ko-KR" altLang="en-US" sz="1800" dirty="0">
                <a:solidFill>
                  <a:schemeClr val="tx1"/>
                </a:solidFill>
                <a:latin typeface="+mj-lt"/>
              </a:rPr>
              <a:t>독립성</a:t>
            </a:r>
            <a:r>
              <a:rPr kumimoji="0" lang="en-US" altLang="ko-KR" sz="1800" dirty="0">
                <a:solidFill>
                  <a:schemeClr val="tx1"/>
                </a:solidFill>
                <a:latin typeface="+mj-lt"/>
              </a:rPr>
              <a:t> </a:t>
            </a:r>
            <a:r>
              <a:rPr kumimoji="0" lang="ko-KR" altLang="en-US" sz="1800" dirty="0">
                <a:solidFill>
                  <a:schemeClr val="tx1"/>
                </a:solidFill>
                <a:latin typeface="+mj-lt"/>
              </a:rPr>
              <a:t>검정의</a:t>
            </a:r>
            <a:r>
              <a:rPr kumimoji="0" lang="en-US" altLang="ko-KR" sz="1800" dirty="0">
                <a:solidFill>
                  <a:schemeClr val="tx1"/>
                </a:solidFill>
                <a:latin typeface="+mj-lt"/>
              </a:rPr>
              <a:t> </a:t>
            </a:r>
            <a:r>
              <a:rPr kumimoji="0" lang="ko-KR" altLang="en-US" sz="1800" dirty="0" err="1">
                <a:solidFill>
                  <a:schemeClr val="tx1"/>
                </a:solidFill>
                <a:latin typeface="+mj-lt"/>
              </a:rPr>
              <a:t>자유도를</a:t>
            </a:r>
            <a:r>
              <a:rPr kumimoji="0" lang="en-US" altLang="ko-KR" sz="1800" dirty="0">
                <a:solidFill>
                  <a:schemeClr val="tx1"/>
                </a:solidFill>
                <a:latin typeface="+mj-lt"/>
              </a:rPr>
              <a:t> </a:t>
            </a:r>
            <a:r>
              <a:rPr kumimoji="0" lang="ko-KR" altLang="en-US" sz="1800" dirty="0">
                <a:solidFill>
                  <a:schemeClr val="tx1"/>
                </a:solidFill>
                <a:latin typeface="+mj-lt"/>
              </a:rPr>
              <a:t>구하면</a:t>
            </a:r>
            <a:endParaRPr kumimoji="0" lang="en-US" altLang="ko-KR" sz="1800" i="1" dirty="0">
              <a:solidFill>
                <a:schemeClr val="tx1"/>
              </a:solidFill>
              <a:latin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1"/>
              <p:cNvSpPr txBox="1">
                <a:spLocks/>
              </p:cNvSpPr>
              <p:nvPr/>
            </p:nvSpPr>
            <p:spPr bwMode="auto">
              <a:xfrm>
                <a:off x="2783632" y="3443066"/>
                <a:ext cx="4578548" cy="417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ko-KR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𝑑</m:t>
                      </m:r>
                      <m:r>
                        <a:rPr kumimoji="0" lang="en-US" altLang="ko-KR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.</m:t>
                      </m:r>
                      <m:r>
                        <a:rPr kumimoji="0" lang="en-US" altLang="ko-KR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kumimoji="0" lang="en-US" altLang="ko-KR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kumimoji="0" lang="en-US" altLang="ko-KR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ko-KR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𝑅</m:t>
                          </m:r>
                          <m:r>
                            <a:rPr kumimoji="0" lang="en-US" altLang="ko-KR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e>
                      </m:d>
                      <m:d>
                        <m:dPr>
                          <m:ctrlPr>
                            <a:rPr kumimoji="0" lang="en-US" altLang="ko-KR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ko-KR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𝐶</m:t>
                          </m:r>
                          <m:r>
                            <a:rPr kumimoji="0" lang="en-US" altLang="ko-KR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e>
                      </m:d>
                      <m:r>
                        <a:rPr kumimoji="0" lang="en-US" altLang="ko-KR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kumimoji="0" lang="en-US" altLang="ko-KR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ko-KR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2−1</m:t>
                          </m:r>
                        </m:e>
                      </m:d>
                      <m:d>
                        <m:dPr>
                          <m:ctrlPr>
                            <a:rPr kumimoji="0" lang="en-US" altLang="ko-KR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ko-KR" sz="18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2−1</m:t>
                          </m:r>
                        </m:e>
                      </m:d>
                      <m:r>
                        <a:rPr kumimoji="0" lang="en-US" altLang="ko-KR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kumimoji="0" lang="ko-KR" altLang="en-US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83632" y="3443066"/>
                <a:ext cx="4578548" cy="4179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독립성 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 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54275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0" t="48599"/>
          <a:stretch/>
        </p:blipFill>
        <p:spPr bwMode="auto">
          <a:xfrm>
            <a:off x="479376" y="2060848"/>
            <a:ext cx="4917778" cy="2469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내용 개체 틀 1"/>
          <p:cNvSpPr txBox="1">
            <a:spLocks/>
          </p:cNvSpPr>
          <p:nvPr/>
        </p:nvSpPr>
        <p:spPr bwMode="auto">
          <a:xfrm>
            <a:off x="1990725" y="1124745"/>
            <a:ext cx="8426450" cy="417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buNone/>
              <a:defRPr/>
            </a:pPr>
            <a:r>
              <a:rPr kumimoji="0" lang="ko-KR" altLang="en-US" sz="1800" dirty="0">
                <a:solidFill>
                  <a:schemeClr val="tx1"/>
                </a:solidFill>
              </a:rPr>
              <a:t>기대빈도를 계산하면</a:t>
            </a:r>
            <a:endParaRPr kumimoji="0" lang="en-US" altLang="ko-KR" sz="1800" b="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2BDD634-E89B-4823-9D1E-48AD92A1D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84" y="3609180"/>
            <a:ext cx="6010526" cy="262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330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독립성 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 </a:t>
            </a:r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5" name="내용 개체 틀 1"/>
          <p:cNvSpPr txBox="1">
            <a:spLocks/>
          </p:cNvSpPr>
          <p:nvPr/>
        </p:nvSpPr>
        <p:spPr bwMode="auto">
          <a:xfrm>
            <a:off x="1846709" y="1722388"/>
            <a:ext cx="8426450" cy="417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buNone/>
              <a:defRPr/>
            </a:pPr>
            <a:r>
              <a:rPr kumimoji="0" lang="ko-KR" altLang="en-US" sz="1800" b="0" dirty="0" err="1">
                <a:solidFill>
                  <a:schemeClr val="tx1"/>
                </a:solidFill>
              </a:rPr>
              <a:t>카이제곱</a:t>
            </a:r>
            <a:r>
              <a:rPr kumimoji="0" lang="ko-KR" altLang="en-US" sz="1800" b="0" dirty="0">
                <a:solidFill>
                  <a:schemeClr val="tx1"/>
                </a:solidFill>
              </a:rPr>
              <a:t> 통계량을 구하면</a:t>
            </a:r>
            <a:endParaRPr kumimoji="0" lang="en-US" altLang="ko-KR" sz="1800" b="0" dirty="0">
              <a:solidFill>
                <a:schemeClr val="tx1"/>
              </a:solidFill>
            </a:endParaRPr>
          </a:p>
        </p:txBody>
      </p:sp>
      <p:pic>
        <p:nvPicPr>
          <p:cNvPr id="6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18" b="25333"/>
          <a:stretch/>
        </p:blipFill>
        <p:spPr bwMode="auto">
          <a:xfrm>
            <a:off x="2423592" y="2204864"/>
            <a:ext cx="6589712" cy="110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독립성 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 </a:t>
            </a:r>
            <a:endParaRPr lang="ko-KR" alt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1"/>
              <p:cNvSpPr txBox="1">
                <a:spLocks/>
              </p:cNvSpPr>
              <p:nvPr/>
            </p:nvSpPr>
            <p:spPr bwMode="auto">
              <a:xfrm>
                <a:off x="1990725" y="1282826"/>
                <a:ext cx="8426450" cy="417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𝜒</m:t>
                        </m:r>
                      </m:e>
                      <m:sup>
                        <m:r>
                          <a:rPr kumimoji="0"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ko-KR" altLang="en-US" sz="1800" b="0" dirty="0">
                    <a:solidFill>
                      <a:schemeClr val="tx1"/>
                    </a:solidFill>
                    <a:latin typeface="+mj-lt"/>
                  </a:rPr>
                  <a:t> 분포표에서 </a:t>
                </a:r>
                <a14:m>
                  <m:oMath xmlns:m="http://schemas.openxmlformats.org/officeDocument/2006/math">
                    <m:r>
                      <a:rPr kumimoji="0" lang="ko-KR" altLang="en-US" sz="1800" b="0" i="1">
                        <a:solidFill>
                          <a:schemeClr val="tx1"/>
                        </a:solidFill>
                        <a:latin typeface="Cambria Math"/>
                      </a:rPr>
                      <m:t>𝛼</m:t>
                    </m:r>
                    <m:r>
                      <a:rPr kumimoji="0"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=0.01,  </m:t>
                    </m:r>
                    <m:r>
                      <a:rPr kumimoji="0"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𝑑</m:t>
                    </m:r>
                    <m:r>
                      <a:rPr kumimoji="0"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.</m:t>
                    </m:r>
                    <m:r>
                      <a:rPr kumimoji="0"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𝑓</m:t>
                    </m:r>
                    <m:r>
                      <a:rPr kumimoji="0"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=1</m:t>
                    </m:r>
                    <m:r>
                      <a:rPr kumimoji="0" lang="ko-KR" altLang="en-US" sz="1800" b="0" i="1">
                        <a:solidFill>
                          <a:schemeClr val="tx1"/>
                        </a:solidFill>
                        <a:latin typeface="Cambria Math"/>
                      </a:rPr>
                      <m:t>의</m:t>
                    </m:r>
                    <m:r>
                      <a:rPr kumimoji="0"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kumimoji="0" lang="ko-KR" altLang="en-US" sz="1800" b="0" i="1">
                        <a:solidFill>
                          <a:schemeClr val="tx1"/>
                        </a:solidFill>
                        <a:latin typeface="Cambria Math"/>
                      </a:rPr>
                      <m:t>임계치는</m:t>
                    </m:r>
                    <m:r>
                      <a:rPr kumimoji="0"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 6.634897</m:t>
                    </m:r>
                  </m:oMath>
                </a14:m>
                <a:endParaRPr kumimoji="0" lang="en-US" altLang="ko-KR" sz="1800" b="0" dirty="0">
                  <a:solidFill>
                    <a:schemeClr val="tx1"/>
                  </a:solidFill>
                  <a:latin typeface="+mj-lt"/>
                </a:endParaRPr>
              </a:p>
              <a:p>
                <a:pPr marL="0" indent="0">
                  <a:buNone/>
                  <a:defRPr/>
                </a:pPr>
                <a:r>
                  <a:rPr kumimoji="0" lang="ko-KR" altLang="en-US" sz="1800" b="0" dirty="0">
                    <a:solidFill>
                      <a:schemeClr val="tx1"/>
                    </a:solidFill>
                    <a:latin typeface="+mj-lt"/>
                  </a:rPr>
                  <a:t>따라서 지역과 구매의사는 서로 독립적이라는 </a:t>
                </a:r>
                <a:r>
                  <a:rPr kumimoji="0" lang="ko-KR" altLang="en-US" sz="1800" b="0" dirty="0" err="1">
                    <a:solidFill>
                      <a:schemeClr val="tx1"/>
                    </a:solidFill>
                    <a:latin typeface="+mj-lt"/>
                  </a:rPr>
                  <a:t>귀무가설을</a:t>
                </a:r>
                <a:r>
                  <a:rPr kumimoji="0" lang="ko-KR" altLang="en-US" sz="1800" b="0" dirty="0">
                    <a:solidFill>
                      <a:schemeClr val="tx1"/>
                    </a:solidFill>
                    <a:latin typeface="+mj-lt"/>
                  </a:rPr>
                  <a:t> 기각하며</a:t>
                </a:r>
                <a:r>
                  <a:rPr kumimoji="0" lang="en-US" altLang="ko-KR" sz="1800" b="0" dirty="0">
                    <a:solidFill>
                      <a:schemeClr val="tx1"/>
                    </a:solidFill>
                    <a:latin typeface="+mj-lt"/>
                  </a:rPr>
                  <a:t>,</a:t>
                </a:r>
              </a:p>
              <a:p>
                <a:pPr marL="0" indent="0">
                  <a:buNone/>
                  <a:defRPr/>
                </a:pPr>
                <a:r>
                  <a:rPr kumimoji="0" lang="ko-KR" altLang="en-US" sz="1800" b="0" dirty="0">
                    <a:solidFill>
                      <a:schemeClr val="tx1"/>
                    </a:solidFill>
                    <a:latin typeface="+mj-lt"/>
                  </a:rPr>
                  <a:t>지역에 따라 구매의사의 차이가 있다는 대립가설을 채택</a:t>
                </a:r>
                <a:r>
                  <a:rPr kumimoji="0" lang="en-US" altLang="ko-KR" sz="1800" b="0" dirty="0">
                    <a:solidFill>
                      <a:schemeClr val="tx1"/>
                    </a:solidFill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6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90725" y="1282826"/>
                <a:ext cx="8426450" cy="417983"/>
              </a:xfrm>
              <a:prstGeom prst="rect">
                <a:avLst/>
              </a:prstGeom>
              <a:blipFill>
                <a:blip r:embed="rId3"/>
                <a:stretch>
                  <a:fillRect l="-651" b="-22753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1BCC9D2-26C7-4AD3-8BE7-8F2C0A33B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3491" y="3068960"/>
            <a:ext cx="7805017" cy="3266464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연관성 분석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연관성 분석이 필요한 이유</a:t>
            </a:r>
            <a:endParaRPr lang="en-US" altLang="ko-KR" dirty="0"/>
          </a:p>
          <a:p>
            <a:pPr marL="54610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실제의 연구조사에서 단 한가지의 목적으로만 이루어지는 조사는 없음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 marL="546100">
              <a:buFont typeface="Wingdings" pitchFamily="2" charset="2"/>
              <a:buChar char="à"/>
              <a:defRPr/>
            </a:pP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사회현상을 하나의 관점이 아닌 다차원적인 시각으로 고찰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/>
            </a:r>
            <a:b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∵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조사 과정 자체에 많은 시간과 비용이 들어가기 때문에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/>
            </a:r>
            <a:b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효율성을 높이기 위해서</a:t>
            </a: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46100">
              <a:buFont typeface="Wingdings" pitchFamily="2" charset="2"/>
              <a:buChar char="à"/>
              <a:defRPr/>
            </a:pP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조사를 여러 변수에 대해 진행한다는 의미</a:t>
            </a: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ko-KR" alt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729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연관성 분석</a:t>
            </a:r>
          </a:p>
        </p:txBody>
      </p:sp>
      <p:pic>
        <p:nvPicPr>
          <p:cNvPr id="13316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4" y="4561484"/>
            <a:ext cx="7775575" cy="174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내용 개체 틀 1"/>
          <p:cNvSpPr txBox="1">
            <a:spLocks/>
          </p:cNvSpPr>
          <p:nvPr/>
        </p:nvSpPr>
        <p:spPr bwMode="auto">
          <a:xfrm>
            <a:off x="1774825" y="1066801"/>
            <a:ext cx="86423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ko-KR" altLang="en-US" dirty="0"/>
              <a:t>연관성 분석의 구분</a:t>
            </a:r>
            <a:endParaRPr kumimoji="0" lang="en-US" altLang="ko-KR" dirty="0"/>
          </a:p>
        </p:txBody>
      </p:sp>
      <p:sp>
        <p:nvSpPr>
          <p:cNvPr id="6" name="내용 개체 틀 1"/>
          <p:cNvSpPr txBox="1">
            <a:spLocks/>
          </p:cNvSpPr>
          <p:nvPr/>
        </p:nvSpPr>
        <p:spPr bwMode="auto">
          <a:xfrm>
            <a:off x="2082800" y="1549402"/>
            <a:ext cx="8334375" cy="406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kumimoji="0" lang="ko-KR" altLang="en-US" sz="1800" b="0" dirty="0">
                <a:solidFill>
                  <a:schemeClr val="tx1"/>
                </a:solidFill>
              </a:rPr>
              <a:t>사용된 척도의 종류에 따라 분석방법이 달라짐</a:t>
            </a:r>
            <a:endParaRPr kumimoji="0" lang="en-US" altLang="ko-KR" sz="1800" b="0" dirty="0">
              <a:solidFill>
                <a:schemeClr val="tx1"/>
              </a:solidFill>
            </a:endParaRPr>
          </a:p>
        </p:txBody>
      </p:sp>
      <p:sp>
        <p:nvSpPr>
          <p:cNvPr id="7" name="내용 개체 틀 1"/>
          <p:cNvSpPr txBox="1">
            <a:spLocks/>
          </p:cNvSpPr>
          <p:nvPr/>
        </p:nvSpPr>
        <p:spPr bwMode="auto">
          <a:xfrm>
            <a:off x="2082800" y="2276873"/>
            <a:ext cx="8334375" cy="406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500" indent="-190500">
              <a:lnSpc>
                <a:spcPct val="120000"/>
              </a:lnSpc>
              <a:buNone/>
              <a:defRPr/>
            </a:pPr>
            <a:r>
              <a:rPr kumimoji="0" lang="en-US" altLang="ko-KR" sz="1800" dirty="0">
                <a:solidFill>
                  <a:schemeClr val="tx1"/>
                </a:solidFill>
                <a:sym typeface="Wingdings" panose="05000000000000000000" pitchFamily="2" charset="2"/>
              </a:rPr>
              <a:t>- </a:t>
            </a:r>
            <a:r>
              <a:rPr kumimoji="0" lang="ko-KR" alt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연속형</a:t>
            </a:r>
            <a:r>
              <a:rPr kumimoji="0" lang="ko-KR" alt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척도</a:t>
            </a:r>
            <a:r>
              <a:rPr kumimoji="0" lang="en-US" altLang="ko-KR" sz="1800" dirty="0">
                <a:solidFill>
                  <a:schemeClr val="tx1"/>
                </a:solidFill>
                <a:sym typeface="Wingdings" panose="05000000000000000000" pitchFamily="2" charset="2"/>
              </a:rPr>
              <a:t/>
            </a:r>
            <a:br>
              <a:rPr kumimoji="0" lang="en-US" altLang="ko-KR" sz="180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kumimoji="0" lang="ko-KR" altLang="en-US" sz="1600" b="0" dirty="0">
                <a:solidFill>
                  <a:schemeClr val="tx1"/>
                </a:solidFill>
              </a:rPr>
              <a:t>다른 변수들의 개입 여부에 따라 </a:t>
            </a:r>
            <a:r>
              <a:rPr kumimoji="0" lang="ko-KR" altLang="en-US" sz="1600" b="0" dirty="0" err="1">
                <a:solidFill>
                  <a:schemeClr val="tx1"/>
                </a:solidFill>
              </a:rPr>
              <a:t>편상관분석과</a:t>
            </a:r>
            <a:r>
              <a:rPr kumimoji="0" lang="ko-KR" altLang="en-US" sz="1600" b="0" dirty="0">
                <a:solidFill>
                  <a:schemeClr val="tx1"/>
                </a:solidFill>
              </a:rPr>
              <a:t> </a:t>
            </a:r>
            <a:r>
              <a:rPr kumimoji="0" lang="ko-KR" altLang="en-US" sz="1600" b="0" dirty="0" err="1">
                <a:solidFill>
                  <a:schemeClr val="tx1"/>
                </a:solidFill>
              </a:rPr>
              <a:t>피어슨</a:t>
            </a:r>
            <a:r>
              <a:rPr kumimoji="0" lang="ko-KR" altLang="en-US" sz="1600" b="0" dirty="0">
                <a:solidFill>
                  <a:schemeClr val="tx1"/>
                </a:solidFill>
              </a:rPr>
              <a:t> 상관분석으로 구분</a:t>
            </a:r>
            <a:endParaRPr kumimoji="0" lang="en-US" altLang="ko-KR" sz="1600" b="0" dirty="0">
              <a:solidFill>
                <a:schemeClr val="tx1"/>
              </a:solidFill>
            </a:endParaRPr>
          </a:p>
        </p:txBody>
      </p:sp>
      <p:sp>
        <p:nvSpPr>
          <p:cNvPr id="8" name="내용 개체 틀 1"/>
          <p:cNvSpPr txBox="1">
            <a:spLocks/>
          </p:cNvSpPr>
          <p:nvPr/>
        </p:nvSpPr>
        <p:spPr bwMode="auto">
          <a:xfrm>
            <a:off x="2082800" y="3305573"/>
            <a:ext cx="8334375" cy="406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500" indent="-190500">
              <a:lnSpc>
                <a:spcPct val="120000"/>
              </a:lnSpc>
              <a:buNone/>
              <a:defRPr/>
            </a:pPr>
            <a:r>
              <a:rPr kumimoji="0" lang="en-US" altLang="ko-KR" sz="1800" dirty="0">
                <a:solidFill>
                  <a:schemeClr val="tx1"/>
                </a:solidFill>
                <a:sym typeface="Wingdings" panose="05000000000000000000" pitchFamily="2" charset="2"/>
              </a:rPr>
              <a:t>- </a:t>
            </a:r>
            <a:r>
              <a:rPr kumimoji="0" lang="ko-KR" alt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범주형 척도</a:t>
            </a:r>
            <a:endParaRPr kumimoji="0" lang="en-US" altLang="ko-KR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90500" indent="12700">
              <a:lnSpc>
                <a:spcPct val="120000"/>
              </a:lnSpc>
              <a:buNone/>
              <a:defRPr/>
            </a:pPr>
            <a:r>
              <a:rPr kumimoji="0" lang="ko-KR" altLang="en-US" sz="1600" b="0" dirty="0">
                <a:solidFill>
                  <a:schemeClr val="tx1"/>
                </a:solidFill>
                <a:sym typeface="Wingdings" panose="05000000000000000000" pitchFamily="2" charset="2"/>
              </a:rPr>
              <a:t>서열척도로 구성된 변수들은 </a:t>
            </a:r>
            <a:r>
              <a:rPr kumimoji="0" lang="ko-KR" altLang="en-US" sz="1600" b="0" dirty="0" err="1">
                <a:solidFill>
                  <a:schemeClr val="tx1"/>
                </a:solidFill>
                <a:sym typeface="Wingdings" panose="05000000000000000000" pitchFamily="2" charset="2"/>
              </a:rPr>
              <a:t>스피어만</a:t>
            </a:r>
            <a:r>
              <a:rPr kumimoji="0" lang="ko-KR" altLang="en-US" sz="1600" b="0" dirty="0">
                <a:solidFill>
                  <a:schemeClr val="tx1"/>
                </a:solidFill>
                <a:sym typeface="Wingdings" panose="05000000000000000000" pitchFamily="2" charset="2"/>
              </a:rPr>
              <a:t> 서열 상관분석</a:t>
            </a:r>
            <a:r>
              <a:rPr kumimoji="0" lang="en-US" altLang="ko-KR" sz="1600" b="0" dirty="0">
                <a:solidFill>
                  <a:schemeClr val="tx1"/>
                </a:solidFill>
                <a:sym typeface="Wingdings" panose="05000000000000000000" pitchFamily="2" charset="2"/>
              </a:rPr>
              <a:t/>
            </a:r>
            <a:br>
              <a:rPr kumimoji="0" lang="en-US" altLang="ko-KR" sz="1600" b="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kumimoji="0" lang="ko-KR" altLang="en-US" sz="1600" b="0" dirty="0">
                <a:solidFill>
                  <a:schemeClr val="tx1"/>
                </a:solidFill>
                <a:sym typeface="Wingdings" panose="05000000000000000000" pitchFamily="2" charset="2"/>
              </a:rPr>
              <a:t>명목척도로 구성된 변수들은 교차분석</a:t>
            </a:r>
            <a:endParaRPr kumimoji="0" lang="en-US" altLang="ko-KR" sz="1600" b="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79651" y="1371997"/>
            <a:ext cx="3443571" cy="835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  <a:defRPr/>
            </a:pPr>
            <a:r>
              <a:rPr lang="en-US" altLang="ko-KR" sz="4800" b="1" spc="-150" dirty="0">
                <a:ea typeface="맑은 고딕" panose="020B0503020000020004" pitchFamily="50" charset="-127"/>
                <a:cs typeface="+mj-cs"/>
              </a:rPr>
              <a:t>02 </a:t>
            </a:r>
            <a:r>
              <a:rPr lang="ko-KR" altLang="en-US" sz="4800" b="1" spc="-150" dirty="0">
                <a:ea typeface="맑은 고딕" panose="020B0503020000020004" pitchFamily="50" charset="-127"/>
                <a:cs typeface="+mj-cs"/>
              </a:rPr>
              <a:t>상관분석</a:t>
            </a:r>
            <a:endParaRPr lang="en-US" altLang="en-US" sz="4800" b="1" spc="-150" dirty="0"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6276" y="2349500"/>
            <a:ext cx="691197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en-US" altLang="ko-KR" b="1" dirty="0">
                <a:solidFill>
                  <a:srgbClr val="FF6600"/>
                </a:solidFill>
                <a:latin typeface="+mn-ea"/>
                <a:ea typeface="맑은 고딕" panose="020B0503020000020004" pitchFamily="50" charset="-127"/>
              </a:rPr>
              <a:t>:: Keywords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상관분석의 정의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산포도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상관분석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7F29452-45F7-4C67-BE4B-BECCC6EAB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6" y="1196752"/>
            <a:ext cx="9001694" cy="458045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5168</TotalTime>
  <Words>763</Words>
  <Application>Microsoft Office PowerPoint</Application>
  <PresentationFormat>와이드스크린</PresentationFormat>
  <Paragraphs>162</Paragraphs>
  <Slides>56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3" baseType="lpstr">
      <vt:lpstr>맑은 고딕</vt:lpstr>
      <vt:lpstr>함초롬바탕</vt:lpstr>
      <vt:lpstr>Wingdings</vt:lpstr>
      <vt:lpstr>굴림</vt:lpstr>
      <vt:lpstr>Cambria Math</vt:lpstr>
      <vt:lpstr>Arial</vt:lpstr>
      <vt:lpstr>Office 테마</vt:lpstr>
      <vt:lpstr>PowerPoint 프레젠테이션</vt:lpstr>
      <vt:lpstr>PowerPoint 프레젠테이션</vt:lpstr>
      <vt:lpstr>목 차</vt:lpstr>
      <vt:lpstr>PowerPoint 프레젠테이션</vt:lpstr>
      <vt:lpstr>연관성 분석</vt:lpstr>
      <vt:lpstr>연관성 분석</vt:lpstr>
      <vt:lpstr>연관성 분석</vt:lpstr>
      <vt:lpstr>PowerPoint 프레젠테이션</vt:lpstr>
      <vt:lpstr>상관분석</vt:lpstr>
      <vt:lpstr>상관분석의 정의</vt:lpstr>
      <vt:lpstr>산포도</vt:lpstr>
      <vt:lpstr>산포도</vt:lpstr>
      <vt:lpstr>산포도</vt:lpstr>
      <vt:lpstr>산포도 (예제 Excel 풀이)</vt:lpstr>
      <vt:lpstr>산포도 (예제 Excel 풀이)</vt:lpstr>
      <vt:lpstr>산포도 (예제 Excel 풀이)</vt:lpstr>
      <vt:lpstr>산포도 (예제 Excel 풀이)</vt:lpstr>
      <vt:lpstr>산포도 (예제 Excel 풀이_완성)</vt:lpstr>
      <vt:lpstr>PowerPoint 프레젠테이션</vt:lpstr>
      <vt:lpstr>공분산</vt:lpstr>
      <vt:lpstr>공분산</vt:lpstr>
      <vt:lpstr>공분산</vt:lpstr>
      <vt:lpstr>공분산 (예제 풀이)</vt:lpstr>
      <vt:lpstr>공분산 (예제 풀이)</vt:lpstr>
      <vt:lpstr>공분산 (예제 Excel 풀이)</vt:lpstr>
      <vt:lpstr>공분산 (예제 Excel 풀이)</vt:lpstr>
      <vt:lpstr>공분산 (예제 Excel 풀이_완성)</vt:lpstr>
      <vt:lpstr>상관계수</vt:lpstr>
      <vt:lpstr>상관계수</vt:lpstr>
      <vt:lpstr>상관계수</vt:lpstr>
      <vt:lpstr>상관계수</vt:lpstr>
      <vt:lpstr>상관계수 (예제 풀이)</vt:lpstr>
      <vt:lpstr>상관계수 (예제 Excel 풀이)</vt:lpstr>
      <vt:lpstr>상관계수 (예제 Excel 풀이)</vt:lpstr>
      <vt:lpstr>상관계수 (예제 Excel 풀이_완성)</vt:lpstr>
      <vt:lpstr>상관계수의 유의성 판단하기</vt:lpstr>
      <vt:lpstr>상관계수의 유의성 판단하기</vt:lpstr>
      <vt:lpstr>상관계수의 유의성 판단하기</vt:lpstr>
      <vt:lpstr>상관계수의 유의성 판단하기</vt:lpstr>
      <vt:lpstr>PowerPoint 프레젠테이션</vt:lpstr>
      <vt:lpstr>교차분석</vt:lpstr>
      <vt:lpstr>교차분석과 카이제곱 검정</vt:lpstr>
      <vt:lpstr>교차분석과 카이제곱 검정</vt:lpstr>
      <vt:lpstr>교차분석과 카이제곱 검정</vt:lpstr>
      <vt:lpstr>교차분석과 카이제곱 검정</vt:lpstr>
      <vt:lpstr>교차분석과 카이제곱 검정</vt:lpstr>
      <vt:lpstr>적합도 검정</vt:lpstr>
      <vt:lpstr>적합도 검정</vt:lpstr>
      <vt:lpstr>적합도 검정 (예제 풀이)</vt:lpstr>
      <vt:lpstr>독립성 검정</vt:lpstr>
      <vt:lpstr>독립성 검정</vt:lpstr>
      <vt:lpstr>독립성 검정 (예제 풀이) </vt:lpstr>
      <vt:lpstr>독립성 검정 (예제 풀이) </vt:lpstr>
      <vt:lpstr>독립성 검정 (예제 풀이) </vt:lpstr>
      <vt:lpstr>독립성 검정 (예제 풀이) 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daaep@naver.com</dc:creator>
  <cp:lastModifiedBy>한빛</cp:lastModifiedBy>
  <cp:revision>462</cp:revision>
  <dcterms:created xsi:type="dcterms:W3CDTF">2012-07-11T10:23:22Z</dcterms:created>
  <dcterms:modified xsi:type="dcterms:W3CDTF">2021-03-02T01:36:57Z</dcterms:modified>
</cp:coreProperties>
</file>